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6" r:id="rId3"/>
    <p:sldId id="258" r:id="rId4"/>
    <p:sldId id="288" r:id="rId5"/>
    <p:sldId id="259" r:id="rId6"/>
    <p:sldId id="260" r:id="rId7"/>
    <p:sldId id="261" r:id="rId8"/>
    <p:sldId id="263" r:id="rId9"/>
    <p:sldId id="262" r:id="rId10"/>
    <p:sldId id="264" r:id="rId11"/>
    <p:sldId id="280" r:id="rId12"/>
    <p:sldId id="281" r:id="rId13"/>
    <p:sldId id="269" r:id="rId14"/>
    <p:sldId id="282" r:id="rId15"/>
    <p:sldId id="283" r:id="rId16"/>
    <p:sldId id="287" r:id="rId17"/>
    <p:sldId id="273" r:id="rId18"/>
    <p:sldId id="284" r:id="rId19"/>
    <p:sldId id="285" r:id="rId20"/>
    <p:sldId id="275" r:id="rId21"/>
    <p:sldId id="276" r:id="rId22"/>
    <p:sldId id="277" r:id="rId23"/>
    <p:sldId id="278" r:id="rId24"/>
    <p:sldId id="279" r:id="rId2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25"/>
    <p:restoredTop sz="94629"/>
  </p:normalViewPr>
  <p:slideViewPr>
    <p:cSldViewPr>
      <p:cViewPr varScale="1">
        <p:scale>
          <a:sx n="62" d="100"/>
          <a:sy n="62" d="100"/>
        </p:scale>
        <p:origin x="44" y="7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5" Type="http://schemas.openxmlformats.org/officeDocument/2006/relationships/image" Target="../media/image12.jpe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5" Type="http://schemas.openxmlformats.org/officeDocument/2006/relationships/image" Target="../media/image12.jpe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E82A1-7747-4892-8FDC-657ABAF84D9B}" type="doc">
      <dgm:prSet loTypeId="urn:microsoft.com/office/officeart/2018/5/layout/IconCircleLabelList" loCatId="icon" qsTypeId="urn:microsoft.com/office/officeart/2005/8/quickstyle/simple4" qsCatId="simple" csTypeId="urn:microsoft.com/office/officeart/2018/5/colors/Iconchunking_coloredtext_accent0_3" csCatId="mainScheme" phldr="1"/>
      <dgm:spPr/>
      <dgm:t>
        <a:bodyPr/>
        <a:lstStyle/>
        <a:p>
          <a:endParaRPr lang="en-US"/>
        </a:p>
      </dgm:t>
    </dgm:pt>
    <dgm:pt modelId="{C0B2BC6C-3069-40C2-8BEC-6B0F1FAA27AB}">
      <dgm:prSet/>
      <dgm:spPr/>
      <dgm:t>
        <a:bodyPr/>
        <a:lstStyle/>
        <a:p>
          <a:pPr>
            <a:defRPr cap="all"/>
          </a:pPr>
          <a:r>
            <a:rPr lang="fr-FR" cap="none" dirty="0"/>
            <a:t>Réaction allergique</a:t>
          </a:r>
          <a:endParaRPr lang="en-US" cap="none" dirty="0"/>
        </a:p>
      </dgm:t>
    </dgm:pt>
    <dgm:pt modelId="{ACA4CAA6-11DE-445C-BB34-FA2641B86660}" type="parTrans" cxnId="{BC760A94-D47D-4A63-9AA2-DFB565CE8AE1}">
      <dgm:prSet/>
      <dgm:spPr/>
      <dgm:t>
        <a:bodyPr/>
        <a:lstStyle/>
        <a:p>
          <a:endParaRPr lang="en-US"/>
        </a:p>
      </dgm:t>
    </dgm:pt>
    <dgm:pt modelId="{336C0615-1326-4DA0-B353-1CBE00DE2F67}" type="sibTrans" cxnId="{BC760A94-D47D-4A63-9AA2-DFB565CE8AE1}">
      <dgm:prSet/>
      <dgm:spPr/>
      <dgm:t>
        <a:bodyPr/>
        <a:lstStyle/>
        <a:p>
          <a:endParaRPr lang="en-US"/>
        </a:p>
      </dgm:t>
    </dgm:pt>
    <dgm:pt modelId="{0F2B4D38-B92D-491E-9C6E-8D58ACBB1E18}">
      <dgm:prSet/>
      <dgm:spPr/>
      <dgm:t>
        <a:bodyPr/>
        <a:lstStyle/>
        <a:p>
          <a:pPr>
            <a:defRPr cap="all"/>
          </a:pPr>
          <a:r>
            <a:rPr lang="fr-FR" cap="none" dirty="0"/>
            <a:t>Traitement simple</a:t>
          </a:r>
          <a:endParaRPr lang="en-US" cap="none" dirty="0"/>
        </a:p>
      </dgm:t>
    </dgm:pt>
    <dgm:pt modelId="{E7E66CF5-5F9D-4D59-95B3-7030CB879C79}" type="parTrans" cxnId="{93D8E871-A07D-4929-81E2-07832397F0A2}">
      <dgm:prSet/>
      <dgm:spPr/>
      <dgm:t>
        <a:bodyPr/>
        <a:lstStyle/>
        <a:p>
          <a:endParaRPr lang="en-US"/>
        </a:p>
      </dgm:t>
    </dgm:pt>
    <dgm:pt modelId="{ACE2AFB1-1101-4FD4-8C5A-7B247CA7BF41}" type="sibTrans" cxnId="{93D8E871-A07D-4929-81E2-07832397F0A2}">
      <dgm:prSet/>
      <dgm:spPr/>
      <dgm:t>
        <a:bodyPr/>
        <a:lstStyle/>
        <a:p>
          <a:endParaRPr lang="en-US"/>
        </a:p>
      </dgm:t>
    </dgm:pt>
    <dgm:pt modelId="{97C70853-A541-4E7D-A264-3E7B041B718E}">
      <dgm:prSet/>
      <dgm:spPr/>
      <dgm:t>
        <a:bodyPr/>
        <a:lstStyle/>
        <a:p>
          <a:pPr>
            <a:defRPr cap="all"/>
          </a:pPr>
          <a:r>
            <a:rPr lang="fr-FR" cap="none" dirty="0"/>
            <a:t>Désensibilisation (4 à 5 saisons)</a:t>
          </a:r>
          <a:endParaRPr lang="en-US" cap="none" dirty="0"/>
        </a:p>
      </dgm:t>
    </dgm:pt>
    <dgm:pt modelId="{0CCC5D1E-C434-45FD-9C82-58E500ADBF68}" type="parTrans" cxnId="{9D83F579-A948-4DED-92EA-FC96FA1996EF}">
      <dgm:prSet/>
      <dgm:spPr/>
      <dgm:t>
        <a:bodyPr/>
        <a:lstStyle/>
        <a:p>
          <a:endParaRPr lang="en-US"/>
        </a:p>
      </dgm:t>
    </dgm:pt>
    <dgm:pt modelId="{74CDC112-46D3-4472-92EB-2061521C1935}" type="sibTrans" cxnId="{9D83F579-A948-4DED-92EA-FC96FA1996EF}">
      <dgm:prSet/>
      <dgm:spPr/>
      <dgm:t>
        <a:bodyPr/>
        <a:lstStyle/>
        <a:p>
          <a:endParaRPr lang="en-US"/>
        </a:p>
      </dgm:t>
    </dgm:pt>
    <dgm:pt modelId="{2887088A-AC61-48BB-BEB2-373F9B298785}" type="pres">
      <dgm:prSet presAssocID="{565E82A1-7747-4892-8FDC-657ABAF84D9B}" presName="root" presStyleCnt="0">
        <dgm:presLayoutVars>
          <dgm:dir/>
          <dgm:resizeHandles val="exact"/>
        </dgm:presLayoutVars>
      </dgm:prSet>
      <dgm:spPr/>
    </dgm:pt>
    <dgm:pt modelId="{6A90A1AF-EC5E-4FE4-BFCB-E3D7BFDB0766}" type="pres">
      <dgm:prSet presAssocID="{C0B2BC6C-3069-40C2-8BEC-6B0F1FAA27AB}" presName="compNode" presStyleCnt="0"/>
      <dgm:spPr/>
    </dgm:pt>
    <dgm:pt modelId="{C36AA90A-52D5-400C-83AE-33ABB213337D}" type="pres">
      <dgm:prSet presAssocID="{C0B2BC6C-3069-40C2-8BEC-6B0F1FAA27AB}" presName="iconBgRect" presStyleLbl="bgShp" presStyleIdx="0" presStyleCnt="3"/>
      <dgm:spPr/>
    </dgm:pt>
    <dgm:pt modelId="{A1F926C4-3D6D-483A-BE3E-C1FBD64CD2AE}" type="pres">
      <dgm:prSet presAssocID="{C0B2BC6C-3069-40C2-8BEC-6B0F1FAA27AB}"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270C3D05-4BC2-4438-A7A8-A3264EB6BC28}" type="pres">
      <dgm:prSet presAssocID="{C0B2BC6C-3069-40C2-8BEC-6B0F1FAA27AB}" presName="spaceRect" presStyleCnt="0"/>
      <dgm:spPr/>
    </dgm:pt>
    <dgm:pt modelId="{707711EF-C13D-45F5-A839-A3AF491C7C6B}" type="pres">
      <dgm:prSet presAssocID="{C0B2BC6C-3069-40C2-8BEC-6B0F1FAA27AB}" presName="textRect" presStyleLbl="revTx" presStyleIdx="0" presStyleCnt="3">
        <dgm:presLayoutVars>
          <dgm:chMax val="1"/>
          <dgm:chPref val="1"/>
        </dgm:presLayoutVars>
      </dgm:prSet>
      <dgm:spPr/>
    </dgm:pt>
    <dgm:pt modelId="{0D1F415C-114B-4822-85A6-54E70F17080A}" type="pres">
      <dgm:prSet presAssocID="{336C0615-1326-4DA0-B353-1CBE00DE2F67}" presName="sibTrans" presStyleCnt="0"/>
      <dgm:spPr/>
    </dgm:pt>
    <dgm:pt modelId="{91696DD6-8BAD-4317-BFDC-3994060A8B24}" type="pres">
      <dgm:prSet presAssocID="{0F2B4D38-B92D-491E-9C6E-8D58ACBB1E18}" presName="compNode" presStyleCnt="0"/>
      <dgm:spPr/>
    </dgm:pt>
    <dgm:pt modelId="{72C57848-3A64-4D82-8116-5C0F7CEFE6F9}" type="pres">
      <dgm:prSet presAssocID="{0F2B4D38-B92D-491E-9C6E-8D58ACBB1E18}" presName="iconBgRect" presStyleLbl="bgShp" presStyleIdx="1" presStyleCnt="3"/>
      <dgm:spPr/>
    </dgm:pt>
    <dgm:pt modelId="{6366D274-3736-43DA-AEEF-88A7547AAE23}" type="pres">
      <dgm:prSet presAssocID="{0F2B4D38-B92D-491E-9C6E-8D58ACBB1E1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D45E8909-D8CF-4967-B9B4-8297E6F7D853}" type="pres">
      <dgm:prSet presAssocID="{0F2B4D38-B92D-491E-9C6E-8D58ACBB1E18}" presName="spaceRect" presStyleCnt="0"/>
      <dgm:spPr/>
    </dgm:pt>
    <dgm:pt modelId="{E6A4FE81-6EF6-4D1E-8BB3-ACA9F378AC4E}" type="pres">
      <dgm:prSet presAssocID="{0F2B4D38-B92D-491E-9C6E-8D58ACBB1E18}" presName="textRect" presStyleLbl="revTx" presStyleIdx="1" presStyleCnt="3">
        <dgm:presLayoutVars>
          <dgm:chMax val="1"/>
          <dgm:chPref val="1"/>
        </dgm:presLayoutVars>
      </dgm:prSet>
      <dgm:spPr/>
    </dgm:pt>
    <dgm:pt modelId="{B1E0B2A3-80EF-427B-AE7C-59B8EE327F0E}" type="pres">
      <dgm:prSet presAssocID="{ACE2AFB1-1101-4FD4-8C5A-7B247CA7BF41}" presName="sibTrans" presStyleCnt="0"/>
      <dgm:spPr/>
    </dgm:pt>
    <dgm:pt modelId="{DC3C3142-A65F-4794-BFC7-CC0ED2297D23}" type="pres">
      <dgm:prSet presAssocID="{97C70853-A541-4E7D-A264-3E7B041B718E}" presName="compNode" presStyleCnt="0"/>
      <dgm:spPr/>
    </dgm:pt>
    <dgm:pt modelId="{67C0D2D0-57B6-4EC7-B3DF-9BB41FCB0FBA}" type="pres">
      <dgm:prSet presAssocID="{97C70853-A541-4E7D-A264-3E7B041B718E}" presName="iconBgRect" presStyleLbl="bgShp" presStyleIdx="2" presStyleCnt="3"/>
      <dgm:spPr/>
    </dgm:pt>
    <dgm:pt modelId="{7AF05B1B-29C0-491B-9024-C3C0D0C8B7C9}" type="pres">
      <dgm:prSet presAssocID="{97C70853-A541-4E7D-A264-3E7B041B718E}" presName="iconRect" presStyleLbl="node1" presStyleIdx="2" presStyleCnt="3" custScaleX="177659" custScaleY="177659"/>
      <dgm:spPr>
        <a:prstGeom prst="ellipse">
          <a:avLst/>
        </a:prstGeom>
        <a:blipFill rotWithShape="1">
          <a:blip xmlns:r="http://schemas.openxmlformats.org/officeDocument/2006/relationships" r:embed="rId5" cstate="print">
            <a:extLst>
              <a:ext uri="{28A0092B-C50C-407E-A947-70E740481C1C}">
                <a14:useLocalDpi xmlns:a14="http://schemas.microsoft.com/office/drawing/2010/main" val="0"/>
              </a:ext>
            </a:extLst>
          </a:blip>
          <a:srcRect/>
          <a:stretch>
            <a:fillRect l="-16000" r="-16000"/>
          </a:stretch>
        </a:blipFill>
        <a:ln>
          <a:noFill/>
        </a:ln>
      </dgm:spPr>
      <dgm:extLst/>
    </dgm:pt>
    <dgm:pt modelId="{9CA55A98-2F8D-4431-A2DC-693151F608F5}" type="pres">
      <dgm:prSet presAssocID="{97C70853-A541-4E7D-A264-3E7B041B718E}" presName="spaceRect" presStyleCnt="0"/>
      <dgm:spPr/>
    </dgm:pt>
    <dgm:pt modelId="{94341A8E-2517-4A81-9722-FA44147D17C1}" type="pres">
      <dgm:prSet presAssocID="{97C70853-A541-4E7D-A264-3E7B041B718E}" presName="textRect" presStyleLbl="revTx" presStyleIdx="2" presStyleCnt="3">
        <dgm:presLayoutVars>
          <dgm:chMax val="1"/>
          <dgm:chPref val="1"/>
        </dgm:presLayoutVars>
      </dgm:prSet>
      <dgm:spPr/>
    </dgm:pt>
  </dgm:ptLst>
  <dgm:cxnLst>
    <dgm:cxn modelId="{B3A38A1A-29EF-4856-8815-B6A907E40909}" type="presOf" srcId="{565E82A1-7747-4892-8FDC-657ABAF84D9B}" destId="{2887088A-AC61-48BB-BEB2-373F9B298785}" srcOrd="0" destOrd="0" presId="urn:microsoft.com/office/officeart/2018/5/layout/IconCircleLabelList"/>
    <dgm:cxn modelId="{93D8E871-A07D-4929-81E2-07832397F0A2}" srcId="{565E82A1-7747-4892-8FDC-657ABAF84D9B}" destId="{0F2B4D38-B92D-491E-9C6E-8D58ACBB1E18}" srcOrd="1" destOrd="0" parTransId="{E7E66CF5-5F9D-4D59-95B3-7030CB879C79}" sibTransId="{ACE2AFB1-1101-4FD4-8C5A-7B247CA7BF41}"/>
    <dgm:cxn modelId="{F7090854-883A-41F7-A08C-332D62AE370D}" type="presOf" srcId="{97C70853-A541-4E7D-A264-3E7B041B718E}" destId="{94341A8E-2517-4A81-9722-FA44147D17C1}" srcOrd="0" destOrd="0" presId="urn:microsoft.com/office/officeart/2018/5/layout/IconCircleLabelList"/>
    <dgm:cxn modelId="{9D83F579-A948-4DED-92EA-FC96FA1996EF}" srcId="{565E82A1-7747-4892-8FDC-657ABAF84D9B}" destId="{97C70853-A541-4E7D-A264-3E7B041B718E}" srcOrd="2" destOrd="0" parTransId="{0CCC5D1E-C434-45FD-9C82-58E500ADBF68}" sibTransId="{74CDC112-46D3-4472-92EB-2061521C1935}"/>
    <dgm:cxn modelId="{BC760A94-D47D-4A63-9AA2-DFB565CE8AE1}" srcId="{565E82A1-7747-4892-8FDC-657ABAF84D9B}" destId="{C0B2BC6C-3069-40C2-8BEC-6B0F1FAA27AB}" srcOrd="0" destOrd="0" parTransId="{ACA4CAA6-11DE-445C-BB34-FA2641B86660}" sibTransId="{336C0615-1326-4DA0-B353-1CBE00DE2F67}"/>
    <dgm:cxn modelId="{9F03329F-96B6-45EB-9381-624B78D4BA58}" type="presOf" srcId="{C0B2BC6C-3069-40C2-8BEC-6B0F1FAA27AB}" destId="{707711EF-C13D-45F5-A839-A3AF491C7C6B}" srcOrd="0" destOrd="0" presId="urn:microsoft.com/office/officeart/2018/5/layout/IconCircleLabelList"/>
    <dgm:cxn modelId="{48B5C9DF-BD39-4EA1-925D-BC43FBEC6683}" type="presOf" srcId="{0F2B4D38-B92D-491E-9C6E-8D58ACBB1E18}" destId="{E6A4FE81-6EF6-4D1E-8BB3-ACA9F378AC4E}" srcOrd="0" destOrd="0" presId="urn:microsoft.com/office/officeart/2018/5/layout/IconCircleLabelList"/>
    <dgm:cxn modelId="{92351E26-46C1-4E1A-AA5E-CFF510CE931F}" type="presParOf" srcId="{2887088A-AC61-48BB-BEB2-373F9B298785}" destId="{6A90A1AF-EC5E-4FE4-BFCB-E3D7BFDB0766}" srcOrd="0" destOrd="0" presId="urn:microsoft.com/office/officeart/2018/5/layout/IconCircleLabelList"/>
    <dgm:cxn modelId="{DF62AD12-2DC3-4456-AECD-348CF6BBB35A}" type="presParOf" srcId="{6A90A1AF-EC5E-4FE4-BFCB-E3D7BFDB0766}" destId="{C36AA90A-52D5-400C-83AE-33ABB213337D}" srcOrd="0" destOrd="0" presId="urn:microsoft.com/office/officeart/2018/5/layout/IconCircleLabelList"/>
    <dgm:cxn modelId="{59567569-CB0E-4A58-9278-829B30D69F4B}" type="presParOf" srcId="{6A90A1AF-EC5E-4FE4-BFCB-E3D7BFDB0766}" destId="{A1F926C4-3D6D-483A-BE3E-C1FBD64CD2AE}" srcOrd="1" destOrd="0" presId="urn:microsoft.com/office/officeart/2018/5/layout/IconCircleLabelList"/>
    <dgm:cxn modelId="{6070A16C-BC30-46BF-8CD8-295658ABB09A}" type="presParOf" srcId="{6A90A1AF-EC5E-4FE4-BFCB-E3D7BFDB0766}" destId="{270C3D05-4BC2-4438-A7A8-A3264EB6BC28}" srcOrd="2" destOrd="0" presId="urn:microsoft.com/office/officeart/2018/5/layout/IconCircleLabelList"/>
    <dgm:cxn modelId="{DECC1553-BFCC-41BF-AE59-528B48DC11A7}" type="presParOf" srcId="{6A90A1AF-EC5E-4FE4-BFCB-E3D7BFDB0766}" destId="{707711EF-C13D-45F5-A839-A3AF491C7C6B}" srcOrd="3" destOrd="0" presId="urn:microsoft.com/office/officeart/2018/5/layout/IconCircleLabelList"/>
    <dgm:cxn modelId="{371EB71A-416B-4603-97DB-356344CCCF3B}" type="presParOf" srcId="{2887088A-AC61-48BB-BEB2-373F9B298785}" destId="{0D1F415C-114B-4822-85A6-54E70F17080A}" srcOrd="1" destOrd="0" presId="urn:microsoft.com/office/officeart/2018/5/layout/IconCircleLabelList"/>
    <dgm:cxn modelId="{D606DF38-77B6-4521-BCEE-80C6684491FC}" type="presParOf" srcId="{2887088A-AC61-48BB-BEB2-373F9B298785}" destId="{91696DD6-8BAD-4317-BFDC-3994060A8B24}" srcOrd="2" destOrd="0" presId="urn:microsoft.com/office/officeart/2018/5/layout/IconCircleLabelList"/>
    <dgm:cxn modelId="{E7EA7FB1-D57F-4B5F-A6EB-36B1C8483BB3}" type="presParOf" srcId="{91696DD6-8BAD-4317-BFDC-3994060A8B24}" destId="{72C57848-3A64-4D82-8116-5C0F7CEFE6F9}" srcOrd="0" destOrd="0" presId="urn:microsoft.com/office/officeart/2018/5/layout/IconCircleLabelList"/>
    <dgm:cxn modelId="{E0D305FE-EB10-466C-9BC9-F96CDB1289FB}" type="presParOf" srcId="{91696DD6-8BAD-4317-BFDC-3994060A8B24}" destId="{6366D274-3736-43DA-AEEF-88A7547AAE23}" srcOrd="1" destOrd="0" presId="urn:microsoft.com/office/officeart/2018/5/layout/IconCircleLabelList"/>
    <dgm:cxn modelId="{6A77CB95-4CA3-4B82-81FC-16E897C9715D}" type="presParOf" srcId="{91696DD6-8BAD-4317-BFDC-3994060A8B24}" destId="{D45E8909-D8CF-4967-B9B4-8297E6F7D853}" srcOrd="2" destOrd="0" presId="urn:microsoft.com/office/officeart/2018/5/layout/IconCircleLabelList"/>
    <dgm:cxn modelId="{7D8CA5AE-0C8A-4BBE-9FB3-B9858B885C9A}" type="presParOf" srcId="{91696DD6-8BAD-4317-BFDC-3994060A8B24}" destId="{E6A4FE81-6EF6-4D1E-8BB3-ACA9F378AC4E}" srcOrd="3" destOrd="0" presId="urn:microsoft.com/office/officeart/2018/5/layout/IconCircleLabelList"/>
    <dgm:cxn modelId="{63D15031-3E3F-4622-8CA0-435EED957652}" type="presParOf" srcId="{2887088A-AC61-48BB-BEB2-373F9B298785}" destId="{B1E0B2A3-80EF-427B-AE7C-59B8EE327F0E}" srcOrd="3" destOrd="0" presId="urn:microsoft.com/office/officeart/2018/5/layout/IconCircleLabelList"/>
    <dgm:cxn modelId="{980C4D18-B0B6-42F3-A210-8EBB4B91CC3B}" type="presParOf" srcId="{2887088A-AC61-48BB-BEB2-373F9B298785}" destId="{DC3C3142-A65F-4794-BFC7-CC0ED2297D23}" srcOrd="4" destOrd="0" presId="urn:microsoft.com/office/officeart/2018/5/layout/IconCircleLabelList"/>
    <dgm:cxn modelId="{F8225D16-EA3B-4D06-BFF5-71B897DDDDCD}" type="presParOf" srcId="{DC3C3142-A65F-4794-BFC7-CC0ED2297D23}" destId="{67C0D2D0-57B6-4EC7-B3DF-9BB41FCB0FBA}" srcOrd="0" destOrd="0" presId="urn:microsoft.com/office/officeart/2018/5/layout/IconCircleLabelList"/>
    <dgm:cxn modelId="{DF0CC007-4865-4542-9FF2-55FE4347E1E2}" type="presParOf" srcId="{DC3C3142-A65F-4794-BFC7-CC0ED2297D23}" destId="{7AF05B1B-29C0-491B-9024-C3C0D0C8B7C9}" srcOrd="1" destOrd="0" presId="urn:microsoft.com/office/officeart/2018/5/layout/IconCircleLabelList"/>
    <dgm:cxn modelId="{828DDB5E-3B00-4322-928C-9DD1D135CB39}" type="presParOf" srcId="{DC3C3142-A65F-4794-BFC7-CC0ED2297D23}" destId="{9CA55A98-2F8D-4431-A2DC-693151F608F5}" srcOrd="2" destOrd="0" presId="urn:microsoft.com/office/officeart/2018/5/layout/IconCircleLabelList"/>
    <dgm:cxn modelId="{EA2A4B27-20D5-410C-AF33-78D28CF28AD4}" type="presParOf" srcId="{DC3C3142-A65F-4794-BFC7-CC0ED2297D23}" destId="{94341A8E-2517-4A81-9722-FA44147D17C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B3D3C9-CCA0-4982-8011-23CDDFC3F35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225595D6-5619-4255-A47D-5FD816D5D661}">
      <dgm:prSet/>
      <dgm:spPr/>
      <dgm:t>
        <a:bodyPr/>
        <a:lstStyle/>
        <a:p>
          <a:pPr>
            <a:lnSpc>
              <a:spcPct val="100000"/>
            </a:lnSpc>
          </a:pPr>
          <a:r>
            <a:rPr lang="fr-FR" dirty="0"/>
            <a:t>Aimer travailler sur le pollen</a:t>
          </a:r>
          <a:endParaRPr lang="en-US" dirty="0"/>
        </a:p>
      </dgm:t>
    </dgm:pt>
    <dgm:pt modelId="{D84035F9-8499-4E49-9C30-7D862AB500BB}" type="parTrans" cxnId="{CC30848D-C514-4228-9F46-0624B61A9FF7}">
      <dgm:prSet/>
      <dgm:spPr/>
      <dgm:t>
        <a:bodyPr/>
        <a:lstStyle/>
        <a:p>
          <a:endParaRPr lang="en-US"/>
        </a:p>
      </dgm:t>
    </dgm:pt>
    <dgm:pt modelId="{3D6FE2ED-F7FD-4162-A042-7BA288FED904}" type="sibTrans" cxnId="{CC30848D-C514-4228-9F46-0624B61A9FF7}">
      <dgm:prSet/>
      <dgm:spPr/>
      <dgm:t>
        <a:bodyPr/>
        <a:lstStyle/>
        <a:p>
          <a:pPr>
            <a:lnSpc>
              <a:spcPct val="100000"/>
            </a:lnSpc>
          </a:pPr>
          <a:endParaRPr lang="en-US"/>
        </a:p>
      </dgm:t>
    </dgm:pt>
    <dgm:pt modelId="{557978FA-25E0-48C1-81B2-E651EB506486}">
      <dgm:prSet/>
      <dgm:spPr/>
      <dgm:t>
        <a:bodyPr/>
        <a:lstStyle/>
        <a:p>
          <a:pPr>
            <a:lnSpc>
              <a:spcPct val="100000"/>
            </a:lnSpc>
          </a:pPr>
          <a:r>
            <a:rPr lang="fr-FR" dirty="0"/>
            <a:t>Découvrir les rôles majeurs de l’infiniment petit</a:t>
          </a:r>
          <a:endParaRPr lang="en-US" dirty="0"/>
        </a:p>
      </dgm:t>
    </dgm:pt>
    <dgm:pt modelId="{14E874DE-71D3-4F1C-A6DD-7A77C97D5F59}" type="parTrans" cxnId="{03E2F9F1-A959-4394-80EC-6EDB6D7A207C}">
      <dgm:prSet/>
      <dgm:spPr/>
      <dgm:t>
        <a:bodyPr/>
        <a:lstStyle/>
        <a:p>
          <a:endParaRPr lang="en-US"/>
        </a:p>
      </dgm:t>
    </dgm:pt>
    <dgm:pt modelId="{6E8F822F-38FE-442F-93CB-D29B0129E834}" type="sibTrans" cxnId="{03E2F9F1-A959-4394-80EC-6EDB6D7A207C}">
      <dgm:prSet/>
      <dgm:spPr/>
      <dgm:t>
        <a:bodyPr/>
        <a:lstStyle/>
        <a:p>
          <a:pPr>
            <a:lnSpc>
              <a:spcPct val="100000"/>
            </a:lnSpc>
          </a:pPr>
          <a:endParaRPr lang="en-US"/>
        </a:p>
      </dgm:t>
    </dgm:pt>
    <dgm:pt modelId="{AA0A02AD-B5FB-469E-B2B4-40AC0F14FF03}">
      <dgm:prSet/>
      <dgm:spPr/>
      <dgm:t>
        <a:bodyPr/>
        <a:lstStyle/>
        <a:p>
          <a:pPr>
            <a:lnSpc>
              <a:spcPct val="100000"/>
            </a:lnSpc>
          </a:pPr>
          <a:r>
            <a:rPr lang="fr-FR" dirty="0"/>
            <a:t>SPSE passionnés</a:t>
          </a:r>
          <a:endParaRPr lang="en-US" dirty="0"/>
        </a:p>
      </dgm:t>
    </dgm:pt>
    <dgm:pt modelId="{6BBE5968-C0AE-4535-B3AC-C4EE47BB3032}" type="parTrans" cxnId="{42CE3E81-2DDA-4E9D-8A95-367642E80087}">
      <dgm:prSet/>
      <dgm:spPr/>
      <dgm:t>
        <a:bodyPr/>
        <a:lstStyle/>
        <a:p>
          <a:endParaRPr lang="en-US"/>
        </a:p>
      </dgm:t>
    </dgm:pt>
    <dgm:pt modelId="{83009B98-DB50-463F-B26D-8A26CF4061FB}" type="sibTrans" cxnId="{42CE3E81-2DDA-4E9D-8A95-367642E80087}">
      <dgm:prSet/>
      <dgm:spPr/>
      <dgm:t>
        <a:bodyPr/>
        <a:lstStyle/>
        <a:p>
          <a:pPr>
            <a:lnSpc>
              <a:spcPct val="100000"/>
            </a:lnSpc>
          </a:pPr>
          <a:endParaRPr lang="en-US"/>
        </a:p>
      </dgm:t>
    </dgm:pt>
    <dgm:pt modelId="{08263957-7431-46AB-95D2-0EEFDFF5B48F}">
      <dgm:prSet/>
      <dgm:spPr/>
      <dgm:t>
        <a:bodyPr/>
        <a:lstStyle/>
        <a:p>
          <a:pPr>
            <a:lnSpc>
              <a:spcPct val="100000"/>
            </a:lnSpc>
          </a:pPr>
          <a:r>
            <a:rPr lang="fr-FR" dirty="0"/>
            <a:t>Mécanismes de l’allergie plus complexe</a:t>
          </a:r>
          <a:endParaRPr lang="en-US" dirty="0"/>
        </a:p>
      </dgm:t>
    </dgm:pt>
    <dgm:pt modelId="{A4957F84-684D-4851-A25E-AEC48DA49513}" type="parTrans" cxnId="{E84CBB38-5CE4-47C2-9D3B-4A43B42A72FB}">
      <dgm:prSet/>
      <dgm:spPr/>
      <dgm:t>
        <a:bodyPr/>
        <a:lstStyle/>
        <a:p>
          <a:endParaRPr lang="en-US"/>
        </a:p>
      </dgm:t>
    </dgm:pt>
    <dgm:pt modelId="{70BDF229-B169-4C62-9EBA-2221B8945C54}" type="sibTrans" cxnId="{E84CBB38-5CE4-47C2-9D3B-4A43B42A72FB}">
      <dgm:prSet/>
      <dgm:spPr/>
      <dgm:t>
        <a:bodyPr/>
        <a:lstStyle/>
        <a:p>
          <a:pPr>
            <a:lnSpc>
              <a:spcPct val="100000"/>
            </a:lnSpc>
          </a:pPr>
          <a:endParaRPr lang="en-US"/>
        </a:p>
      </dgm:t>
    </dgm:pt>
    <dgm:pt modelId="{10A6393B-B3D9-48A3-8EFA-07409B639580}">
      <dgm:prSet/>
      <dgm:spPr/>
      <dgm:t>
        <a:bodyPr/>
        <a:lstStyle/>
        <a:p>
          <a:pPr>
            <a:lnSpc>
              <a:spcPct val="100000"/>
            </a:lnSpc>
          </a:pPr>
          <a:r>
            <a:rPr lang="fr-FR" dirty="0"/>
            <a:t>Omniprésence du pollen</a:t>
          </a:r>
          <a:endParaRPr lang="en-US" dirty="0"/>
        </a:p>
      </dgm:t>
    </dgm:pt>
    <dgm:pt modelId="{1829CCFB-1512-4007-9AAD-61968BFF8DB7}" type="parTrans" cxnId="{89374E31-93CB-47CF-BF05-648389629E3D}">
      <dgm:prSet/>
      <dgm:spPr/>
      <dgm:t>
        <a:bodyPr/>
        <a:lstStyle/>
        <a:p>
          <a:endParaRPr lang="en-US"/>
        </a:p>
      </dgm:t>
    </dgm:pt>
    <dgm:pt modelId="{8E105FA0-D197-48BA-AD57-FEBFB3FAF97B}" type="sibTrans" cxnId="{89374E31-93CB-47CF-BF05-648389629E3D}">
      <dgm:prSet/>
      <dgm:spPr/>
      <dgm:t>
        <a:bodyPr/>
        <a:lstStyle/>
        <a:p>
          <a:pPr>
            <a:lnSpc>
              <a:spcPct val="100000"/>
            </a:lnSpc>
          </a:pPr>
          <a:endParaRPr lang="en-US"/>
        </a:p>
      </dgm:t>
    </dgm:pt>
    <dgm:pt modelId="{B07B7892-99E4-4CAA-B337-9162DD45F215}">
      <dgm:prSet/>
      <dgm:spPr/>
      <dgm:t>
        <a:bodyPr/>
        <a:lstStyle/>
        <a:p>
          <a:pPr>
            <a:lnSpc>
              <a:spcPct val="100000"/>
            </a:lnSpc>
          </a:pPr>
          <a:r>
            <a:rPr lang="fr-FR" dirty="0"/>
            <a:t>Étude a permis de mesurer la solidarité de tous les vivants</a:t>
          </a:r>
          <a:endParaRPr lang="en-US" dirty="0"/>
        </a:p>
      </dgm:t>
    </dgm:pt>
    <dgm:pt modelId="{03BAC378-79FE-464E-A08E-4A2698677D26}" type="parTrans" cxnId="{8EFA00DE-7542-4A06-849A-4FAD550105E2}">
      <dgm:prSet/>
      <dgm:spPr/>
      <dgm:t>
        <a:bodyPr/>
        <a:lstStyle/>
        <a:p>
          <a:endParaRPr lang="en-US"/>
        </a:p>
      </dgm:t>
    </dgm:pt>
    <dgm:pt modelId="{89391B87-E79B-466D-98B7-E3A31DD1935C}" type="sibTrans" cxnId="{8EFA00DE-7542-4A06-849A-4FAD550105E2}">
      <dgm:prSet/>
      <dgm:spPr/>
      <dgm:t>
        <a:bodyPr/>
        <a:lstStyle/>
        <a:p>
          <a:endParaRPr lang="en-US"/>
        </a:p>
      </dgm:t>
    </dgm:pt>
    <dgm:pt modelId="{30D33CD5-CDCC-48D2-AA86-DC8784DE34D5}" type="pres">
      <dgm:prSet presAssocID="{21B3D3C9-CCA0-4982-8011-23CDDFC3F355}" presName="root" presStyleCnt="0">
        <dgm:presLayoutVars>
          <dgm:dir/>
          <dgm:resizeHandles val="exact"/>
        </dgm:presLayoutVars>
      </dgm:prSet>
      <dgm:spPr/>
    </dgm:pt>
    <dgm:pt modelId="{00E525C3-1AA0-44CF-AFE6-A0894C519786}" type="pres">
      <dgm:prSet presAssocID="{21B3D3C9-CCA0-4982-8011-23CDDFC3F355}" presName="container" presStyleCnt="0">
        <dgm:presLayoutVars>
          <dgm:dir/>
          <dgm:resizeHandles val="exact"/>
        </dgm:presLayoutVars>
      </dgm:prSet>
      <dgm:spPr/>
    </dgm:pt>
    <dgm:pt modelId="{7E0EB7B0-A133-4F91-AE06-578829B7D1B9}" type="pres">
      <dgm:prSet presAssocID="{225595D6-5619-4255-A47D-5FD816D5D661}" presName="compNode" presStyleCnt="0"/>
      <dgm:spPr/>
    </dgm:pt>
    <dgm:pt modelId="{0434F572-4E0E-4D75-86E7-266DB9E3B0F7}" type="pres">
      <dgm:prSet presAssocID="{225595D6-5619-4255-A47D-5FD816D5D661}" presName="iconBgRect" presStyleLbl="bgShp" presStyleIdx="0" presStyleCnt="6"/>
      <dgm:spPr/>
    </dgm:pt>
    <dgm:pt modelId="{F9DA42E8-91F6-4BF3-8FA5-C0B166A0B47D}" type="pres">
      <dgm:prSet presAssocID="{225595D6-5619-4255-A47D-5FD816D5D661}" presName="icon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a:ext>
      </dgm:extLst>
    </dgm:pt>
    <dgm:pt modelId="{5656314B-10C9-4AF2-8270-472ACD28E3A8}" type="pres">
      <dgm:prSet presAssocID="{225595D6-5619-4255-A47D-5FD816D5D661}" presName="spaceRect" presStyleCnt="0"/>
      <dgm:spPr/>
    </dgm:pt>
    <dgm:pt modelId="{90AAFD63-991E-4F82-87A3-8AF4537CD009}" type="pres">
      <dgm:prSet presAssocID="{225595D6-5619-4255-A47D-5FD816D5D661}" presName="textRect" presStyleLbl="revTx" presStyleIdx="0" presStyleCnt="6">
        <dgm:presLayoutVars>
          <dgm:chMax val="1"/>
          <dgm:chPref val="1"/>
        </dgm:presLayoutVars>
      </dgm:prSet>
      <dgm:spPr/>
    </dgm:pt>
    <dgm:pt modelId="{536B5FCC-82BA-4A74-A8A9-ADB08408F6FF}" type="pres">
      <dgm:prSet presAssocID="{3D6FE2ED-F7FD-4162-A042-7BA288FED904}" presName="sibTrans" presStyleLbl="sibTrans2D1" presStyleIdx="0" presStyleCnt="0"/>
      <dgm:spPr/>
    </dgm:pt>
    <dgm:pt modelId="{17519FD4-D7A7-49AB-872D-012139574C0B}" type="pres">
      <dgm:prSet presAssocID="{557978FA-25E0-48C1-81B2-E651EB506486}" presName="compNode" presStyleCnt="0"/>
      <dgm:spPr/>
    </dgm:pt>
    <dgm:pt modelId="{DA2017A0-DD70-4745-A535-16C8213E1A8C}" type="pres">
      <dgm:prSet presAssocID="{557978FA-25E0-48C1-81B2-E651EB506486}" presName="iconBgRect" presStyleLbl="bgShp" presStyleIdx="1" presStyleCnt="6"/>
      <dgm:spPr/>
    </dgm:pt>
    <dgm:pt modelId="{433CB057-5506-4D66-A659-F0212E070E86}" type="pres">
      <dgm:prSet presAssocID="{557978FA-25E0-48C1-81B2-E651EB506486}" presName="iconRect" presStyleLbl="node1" presStyleIdx="1" presStyleCnt="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F30C35E4-C6B2-4069-96F5-61C6B78BB49B}" type="pres">
      <dgm:prSet presAssocID="{557978FA-25E0-48C1-81B2-E651EB506486}" presName="spaceRect" presStyleCnt="0"/>
      <dgm:spPr/>
    </dgm:pt>
    <dgm:pt modelId="{B5B15FBF-BD5C-49E2-B891-435D46D0D246}" type="pres">
      <dgm:prSet presAssocID="{557978FA-25E0-48C1-81B2-E651EB506486}" presName="textRect" presStyleLbl="revTx" presStyleIdx="1" presStyleCnt="6">
        <dgm:presLayoutVars>
          <dgm:chMax val="1"/>
          <dgm:chPref val="1"/>
        </dgm:presLayoutVars>
      </dgm:prSet>
      <dgm:spPr/>
    </dgm:pt>
    <dgm:pt modelId="{8BE70607-E35E-4A10-8C66-6DD60408498A}" type="pres">
      <dgm:prSet presAssocID="{6E8F822F-38FE-442F-93CB-D29B0129E834}" presName="sibTrans" presStyleLbl="sibTrans2D1" presStyleIdx="0" presStyleCnt="0"/>
      <dgm:spPr/>
    </dgm:pt>
    <dgm:pt modelId="{6D5F75C2-7B6B-4E46-960B-1BF970542E07}" type="pres">
      <dgm:prSet presAssocID="{AA0A02AD-B5FB-469E-B2B4-40AC0F14FF03}" presName="compNode" presStyleCnt="0"/>
      <dgm:spPr/>
    </dgm:pt>
    <dgm:pt modelId="{FBE2D11A-283C-42C9-A10F-D6BE6D87A078}" type="pres">
      <dgm:prSet presAssocID="{AA0A02AD-B5FB-469E-B2B4-40AC0F14FF03}" presName="iconBgRect" presStyleLbl="bgShp" presStyleIdx="2" presStyleCnt="6"/>
      <dgm:spPr/>
    </dgm:pt>
    <dgm:pt modelId="{1344D3E6-08AE-4054-B3A2-5D7C472819DD}" type="pres">
      <dgm:prSet presAssocID="{AA0A02AD-B5FB-469E-B2B4-40AC0F14FF03}" presName="iconRect" presStyleLbl="node1" presStyleIdx="2" presStyleCnt="6"/>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ve Letter"/>
        </a:ext>
      </dgm:extLst>
    </dgm:pt>
    <dgm:pt modelId="{094BBB15-D183-407C-BEC4-2B86048605ED}" type="pres">
      <dgm:prSet presAssocID="{AA0A02AD-B5FB-469E-B2B4-40AC0F14FF03}" presName="spaceRect" presStyleCnt="0"/>
      <dgm:spPr/>
    </dgm:pt>
    <dgm:pt modelId="{23441B39-9388-4549-8206-A9082E75C243}" type="pres">
      <dgm:prSet presAssocID="{AA0A02AD-B5FB-469E-B2B4-40AC0F14FF03}" presName="textRect" presStyleLbl="revTx" presStyleIdx="2" presStyleCnt="6">
        <dgm:presLayoutVars>
          <dgm:chMax val="1"/>
          <dgm:chPref val="1"/>
        </dgm:presLayoutVars>
      </dgm:prSet>
      <dgm:spPr/>
    </dgm:pt>
    <dgm:pt modelId="{AF2FDD95-12CF-463B-891F-0FB9F18F4016}" type="pres">
      <dgm:prSet presAssocID="{83009B98-DB50-463F-B26D-8A26CF4061FB}" presName="sibTrans" presStyleLbl="sibTrans2D1" presStyleIdx="0" presStyleCnt="0"/>
      <dgm:spPr/>
    </dgm:pt>
    <dgm:pt modelId="{7DFE3BC3-EC39-4EA7-A4A2-4904A651AF76}" type="pres">
      <dgm:prSet presAssocID="{08263957-7431-46AB-95D2-0EEFDFF5B48F}" presName="compNode" presStyleCnt="0"/>
      <dgm:spPr/>
    </dgm:pt>
    <dgm:pt modelId="{8C3F1748-194F-4163-99DC-7D3BE41A8871}" type="pres">
      <dgm:prSet presAssocID="{08263957-7431-46AB-95D2-0EEFDFF5B48F}" presName="iconBgRect" presStyleLbl="bgShp" presStyleIdx="3" presStyleCnt="6"/>
      <dgm:spPr/>
    </dgm:pt>
    <dgm:pt modelId="{69AC11D0-0D82-4DA0-8798-48FF7D9FE7AA}" type="pres">
      <dgm:prSet presAssocID="{08263957-7431-46AB-95D2-0EEFDFF5B48F}" presName="iconRect" presStyleLbl="node1" presStyleIdx="3" presStyleCnt="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of People"/>
        </a:ext>
      </dgm:extLst>
    </dgm:pt>
    <dgm:pt modelId="{065D10C1-AF36-49F5-9D2C-B8A786461E67}" type="pres">
      <dgm:prSet presAssocID="{08263957-7431-46AB-95D2-0EEFDFF5B48F}" presName="spaceRect" presStyleCnt="0"/>
      <dgm:spPr/>
    </dgm:pt>
    <dgm:pt modelId="{40F86EB6-34AE-4ABB-A3D0-D5470263BD9E}" type="pres">
      <dgm:prSet presAssocID="{08263957-7431-46AB-95D2-0EEFDFF5B48F}" presName="textRect" presStyleLbl="revTx" presStyleIdx="3" presStyleCnt="6">
        <dgm:presLayoutVars>
          <dgm:chMax val="1"/>
          <dgm:chPref val="1"/>
        </dgm:presLayoutVars>
      </dgm:prSet>
      <dgm:spPr/>
    </dgm:pt>
    <dgm:pt modelId="{57AF7BC1-443D-4D37-BE10-4F781BA4C79C}" type="pres">
      <dgm:prSet presAssocID="{70BDF229-B169-4C62-9EBA-2221B8945C54}" presName="sibTrans" presStyleLbl="sibTrans2D1" presStyleIdx="0" presStyleCnt="0"/>
      <dgm:spPr/>
    </dgm:pt>
    <dgm:pt modelId="{0828A3B5-13F3-4C47-A693-76AB393FB3DF}" type="pres">
      <dgm:prSet presAssocID="{10A6393B-B3D9-48A3-8EFA-07409B639580}" presName="compNode" presStyleCnt="0"/>
      <dgm:spPr/>
    </dgm:pt>
    <dgm:pt modelId="{5D4FA18E-91DB-4BB3-8506-540D31048BFD}" type="pres">
      <dgm:prSet presAssocID="{10A6393B-B3D9-48A3-8EFA-07409B639580}" presName="iconBgRect" presStyleLbl="bgShp" presStyleIdx="4" presStyleCnt="6"/>
      <dgm:spPr/>
    </dgm:pt>
    <dgm:pt modelId="{CFCFF9AC-9A7B-4CC1-9460-3EB97613D3FC}" type="pres">
      <dgm:prSet presAssocID="{10A6393B-B3D9-48A3-8EFA-07409B639580}" presName="iconRect" presStyleLbl="node1" presStyleIdx="4" presStyleCnt="6"/>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NA"/>
        </a:ext>
      </dgm:extLst>
    </dgm:pt>
    <dgm:pt modelId="{F9F54C08-901C-49C8-999D-29F052232E18}" type="pres">
      <dgm:prSet presAssocID="{10A6393B-B3D9-48A3-8EFA-07409B639580}" presName="spaceRect" presStyleCnt="0"/>
      <dgm:spPr/>
    </dgm:pt>
    <dgm:pt modelId="{6D4F033A-5C53-4467-B56F-AE29E3833984}" type="pres">
      <dgm:prSet presAssocID="{10A6393B-B3D9-48A3-8EFA-07409B639580}" presName="textRect" presStyleLbl="revTx" presStyleIdx="4" presStyleCnt="6">
        <dgm:presLayoutVars>
          <dgm:chMax val="1"/>
          <dgm:chPref val="1"/>
        </dgm:presLayoutVars>
      </dgm:prSet>
      <dgm:spPr/>
    </dgm:pt>
    <dgm:pt modelId="{83731C33-54E9-47F9-AB28-65C00DD2E2F7}" type="pres">
      <dgm:prSet presAssocID="{8E105FA0-D197-48BA-AD57-FEBFB3FAF97B}" presName="sibTrans" presStyleLbl="sibTrans2D1" presStyleIdx="0" presStyleCnt="0"/>
      <dgm:spPr/>
    </dgm:pt>
    <dgm:pt modelId="{2070AB90-77E6-4729-A96D-8F82ABC19764}" type="pres">
      <dgm:prSet presAssocID="{B07B7892-99E4-4CAA-B337-9162DD45F215}" presName="compNode" presStyleCnt="0"/>
      <dgm:spPr/>
    </dgm:pt>
    <dgm:pt modelId="{955F12A6-1FB8-47C9-B3D5-A13E6A7AC3A5}" type="pres">
      <dgm:prSet presAssocID="{B07B7892-99E4-4CAA-B337-9162DD45F215}" presName="iconBgRect" presStyleLbl="bgShp" presStyleIdx="5" presStyleCnt="6"/>
      <dgm:spPr/>
    </dgm:pt>
    <dgm:pt modelId="{212F1FA1-68AB-43DA-812B-EC0B27B14E0D}" type="pres">
      <dgm:prSet presAssocID="{B07B7892-99E4-4CAA-B337-9162DD45F215}" presName="iconRect" presStyleLbl="node1" presStyleIdx="5" presStyleCnt="6"/>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cales of Justice"/>
        </a:ext>
      </dgm:extLst>
    </dgm:pt>
    <dgm:pt modelId="{29ADFF93-FB4D-4ADC-88CA-90E3A7BAFE28}" type="pres">
      <dgm:prSet presAssocID="{B07B7892-99E4-4CAA-B337-9162DD45F215}" presName="spaceRect" presStyleCnt="0"/>
      <dgm:spPr/>
    </dgm:pt>
    <dgm:pt modelId="{94052FF5-FC30-4B76-9382-270B40A034D1}" type="pres">
      <dgm:prSet presAssocID="{B07B7892-99E4-4CAA-B337-9162DD45F215}" presName="textRect" presStyleLbl="revTx" presStyleIdx="5" presStyleCnt="6">
        <dgm:presLayoutVars>
          <dgm:chMax val="1"/>
          <dgm:chPref val="1"/>
        </dgm:presLayoutVars>
      </dgm:prSet>
      <dgm:spPr/>
    </dgm:pt>
  </dgm:ptLst>
  <dgm:cxnLst>
    <dgm:cxn modelId="{7C36160A-F619-5D47-9DFA-3F7CAE24D830}" type="presOf" srcId="{21B3D3C9-CCA0-4982-8011-23CDDFC3F355}" destId="{30D33CD5-CDCC-48D2-AA86-DC8784DE34D5}" srcOrd="0" destOrd="0" presId="urn:microsoft.com/office/officeart/2018/2/layout/IconCircleList"/>
    <dgm:cxn modelId="{79B7141A-FC5C-0C47-9ED9-84AC1A919BF7}" type="presOf" srcId="{B07B7892-99E4-4CAA-B337-9162DD45F215}" destId="{94052FF5-FC30-4B76-9382-270B40A034D1}" srcOrd="0" destOrd="0" presId="urn:microsoft.com/office/officeart/2018/2/layout/IconCircleList"/>
    <dgm:cxn modelId="{C738F620-309D-E446-A0CB-BBFA131FE7FD}" type="presOf" srcId="{8E105FA0-D197-48BA-AD57-FEBFB3FAF97B}" destId="{83731C33-54E9-47F9-AB28-65C00DD2E2F7}" srcOrd="0" destOrd="0" presId="urn:microsoft.com/office/officeart/2018/2/layout/IconCircleList"/>
    <dgm:cxn modelId="{D4F42D26-5D2F-CF41-9C7F-DB2AE04601B9}" type="presOf" srcId="{6E8F822F-38FE-442F-93CB-D29B0129E834}" destId="{8BE70607-E35E-4A10-8C66-6DD60408498A}" srcOrd="0" destOrd="0" presId="urn:microsoft.com/office/officeart/2018/2/layout/IconCircleList"/>
    <dgm:cxn modelId="{89374E31-93CB-47CF-BF05-648389629E3D}" srcId="{21B3D3C9-CCA0-4982-8011-23CDDFC3F355}" destId="{10A6393B-B3D9-48A3-8EFA-07409B639580}" srcOrd="4" destOrd="0" parTransId="{1829CCFB-1512-4007-9AAD-61968BFF8DB7}" sibTransId="{8E105FA0-D197-48BA-AD57-FEBFB3FAF97B}"/>
    <dgm:cxn modelId="{E84CBB38-5CE4-47C2-9D3B-4A43B42A72FB}" srcId="{21B3D3C9-CCA0-4982-8011-23CDDFC3F355}" destId="{08263957-7431-46AB-95D2-0EEFDFF5B48F}" srcOrd="3" destOrd="0" parTransId="{A4957F84-684D-4851-A25E-AEC48DA49513}" sibTransId="{70BDF229-B169-4C62-9EBA-2221B8945C54}"/>
    <dgm:cxn modelId="{C84B9D4D-8B38-B54E-87E3-926DB3350191}" type="presOf" srcId="{83009B98-DB50-463F-B26D-8A26CF4061FB}" destId="{AF2FDD95-12CF-463B-891F-0FB9F18F4016}" srcOrd="0" destOrd="0" presId="urn:microsoft.com/office/officeart/2018/2/layout/IconCircleList"/>
    <dgm:cxn modelId="{42CE3E81-2DDA-4E9D-8A95-367642E80087}" srcId="{21B3D3C9-CCA0-4982-8011-23CDDFC3F355}" destId="{AA0A02AD-B5FB-469E-B2B4-40AC0F14FF03}" srcOrd="2" destOrd="0" parTransId="{6BBE5968-C0AE-4535-B3AC-C4EE47BB3032}" sibTransId="{83009B98-DB50-463F-B26D-8A26CF4061FB}"/>
    <dgm:cxn modelId="{EAD46A82-F048-7F41-AC08-C975EE2DFE15}" type="presOf" srcId="{225595D6-5619-4255-A47D-5FD816D5D661}" destId="{90AAFD63-991E-4F82-87A3-8AF4537CD009}" srcOrd="0" destOrd="0" presId="urn:microsoft.com/office/officeart/2018/2/layout/IconCircleList"/>
    <dgm:cxn modelId="{93E7CE87-0E61-CD4F-9853-41B080D13218}" type="presOf" srcId="{08263957-7431-46AB-95D2-0EEFDFF5B48F}" destId="{40F86EB6-34AE-4ABB-A3D0-D5470263BD9E}" srcOrd="0" destOrd="0" presId="urn:microsoft.com/office/officeart/2018/2/layout/IconCircleList"/>
    <dgm:cxn modelId="{CC30848D-C514-4228-9F46-0624B61A9FF7}" srcId="{21B3D3C9-CCA0-4982-8011-23CDDFC3F355}" destId="{225595D6-5619-4255-A47D-5FD816D5D661}" srcOrd="0" destOrd="0" parTransId="{D84035F9-8499-4E49-9C30-7D862AB500BB}" sibTransId="{3D6FE2ED-F7FD-4162-A042-7BA288FED904}"/>
    <dgm:cxn modelId="{FD7A5E93-79F3-CE4D-8945-0DD4CB52C7B0}" type="presOf" srcId="{AA0A02AD-B5FB-469E-B2B4-40AC0F14FF03}" destId="{23441B39-9388-4549-8206-A9082E75C243}" srcOrd="0" destOrd="0" presId="urn:microsoft.com/office/officeart/2018/2/layout/IconCircleList"/>
    <dgm:cxn modelId="{457A1EA6-2CF3-4D4D-BD3C-1825C598BB23}" type="presOf" srcId="{3D6FE2ED-F7FD-4162-A042-7BA288FED904}" destId="{536B5FCC-82BA-4A74-A8A9-ADB08408F6FF}" srcOrd="0" destOrd="0" presId="urn:microsoft.com/office/officeart/2018/2/layout/IconCircleList"/>
    <dgm:cxn modelId="{C67E79A8-9E89-9B4A-8304-2AFBABF76E30}" type="presOf" srcId="{70BDF229-B169-4C62-9EBA-2221B8945C54}" destId="{57AF7BC1-443D-4D37-BE10-4F781BA4C79C}" srcOrd="0" destOrd="0" presId="urn:microsoft.com/office/officeart/2018/2/layout/IconCircleList"/>
    <dgm:cxn modelId="{72F27BDA-CE76-6C4C-9C31-48CEEC7EB67B}" type="presOf" srcId="{10A6393B-B3D9-48A3-8EFA-07409B639580}" destId="{6D4F033A-5C53-4467-B56F-AE29E3833984}" srcOrd="0" destOrd="0" presId="urn:microsoft.com/office/officeart/2018/2/layout/IconCircleList"/>
    <dgm:cxn modelId="{8EFA00DE-7542-4A06-849A-4FAD550105E2}" srcId="{21B3D3C9-CCA0-4982-8011-23CDDFC3F355}" destId="{B07B7892-99E4-4CAA-B337-9162DD45F215}" srcOrd="5" destOrd="0" parTransId="{03BAC378-79FE-464E-A08E-4A2698677D26}" sibTransId="{89391B87-E79B-466D-98B7-E3A31DD1935C}"/>
    <dgm:cxn modelId="{03E2F9F1-A959-4394-80EC-6EDB6D7A207C}" srcId="{21B3D3C9-CCA0-4982-8011-23CDDFC3F355}" destId="{557978FA-25E0-48C1-81B2-E651EB506486}" srcOrd="1" destOrd="0" parTransId="{14E874DE-71D3-4F1C-A6DD-7A77C97D5F59}" sibTransId="{6E8F822F-38FE-442F-93CB-D29B0129E834}"/>
    <dgm:cxn modelId="{D1C77EF4-B9D7-6444-8660-5D18E71C1653}" type="presOf" srcId="{557978FA-25E0-48C1-81B2-E651EB506486}" destId="{B5B15FBF-BD5C-49E2-B891-435D46D0D246}" srcOrd="0" destOrd="0" presId="urn:microsoft.com/office/officeart/2018/2/layout/IconCircleList"/>
    <dgm:cxn modelId="{14F28038-74F8-FB4D-8F4E-D60297B59639}" type="presParOf" srcId="{30D33CD5-CDCC-48D2-AA86-DC8784DE34D5}" destId="{00E525C3-1AA0-44CF-AFE6-A0894C519786}" srcOrd="0" destOrd="0" presId="urn:microsoft.com/office/officeart/2018/2/layout/IconCircleList"/>
    <dgm:cxn modelId="{ABF32BC8-6E2F-FF4B-893F-447B156B54C5}" type="presParOf" srcId="{00E525C3-1AA0-44CF-AFE6-A0894C519786}" destId="{7E0EB7B0-A133-4F91-AE06-578829B7D1B9}" srcOrd="0" destOrd="0" presId="urn:microsoft.com/office/officeart/2018/2/layout/IconCircleList"/>
    <dgm:cxn modelId="{5A000013-DD16-D344-BC68-51CE9EB20026}" type="presParOf" srcId="{7E0EB7B0-A133-4F91-AE06-578829B7D1B9}" destId="{0434F572-4E0E-4D75-86E7-266DB9E3B0F7}" srcOrd="0" destOrd="0" presId="urn:microsoft.com/office/officeart/2018/2/layout/IconCircleList"/>
    <dgm:cxn modelId="{3D4EB7A5-8546-944A-88E7-1BD4DAF30C72}" type="presParOf" srcId="{7E0EB7B0-A133-4F91-AE06-578829B7D1B9}" destId="{F9DA42E8-91F6-4BF3-8FA5-C0B166A0B47D}" srcOrd="1" destOrd="0" presId="urn:microsoft.com/office/officeart/2018/2/layout/IconCircleList"/>
    <dgm:cxn modelId="{94D4E9BC-F694-CE4B-AB5D-344962A1B93B}" type="presParOf" srcId="{7E0EB7B0-A133-4F91-AE06-578829B7D1B9}" destId="{5656314B-10C9-4AF2-8270-472ACD28E3A8}" srcOrd="2" destOrd="0" presId="urn:microsoft.com/office/officeart/2018/2/layout/IconCircleList"/>
    <dgm:cxn modelId="{5BBE9D32-B042-D543-A433-E2077F5E5A69}" type="presParOf" srcId="{7E0EB7B0-A133-4F91-AE06-578829B7D1B9}" destId="{90AAFD63-991E-4F82-87A3-8AF4537CD009}" srcOrd="3" destOrd="0" presId="urn:microsoft.com/office/officeart/2018/2/layout/IconCircleList"/>
    <dgm:cxn modelId="{5C3A6528-0130-2D4E-A6FD-BCA7A06668F2}" type="presParOf" srcId="{00E525C3-1AA0-44CF-AFE6-A0894C519786}" destId="{536B5FCC-82BA-4A74-A8A9-ADB08408F6FF}" srcOrd="1" destOrd="0" presId="urn:microsoft.com/office/officeart/2018/2/layout/IconCircleList"/>
    <dgm:cxn modelId="{F70B6FA2-AAA8-DC49-8140-3EC66F0F1D3A}" type="presParOf" srcId="{00E525C3-1AA0-44CF-AFE6-A0894C519786}" destId="{17519FD4-D7A7-49AB-872D-012139574C0B}" srcOrd="2" destOrd="0" presId="urn:microsoft.com/office/officeart/2018/2/layout/IconCircleList"/>
    <dgm:cxn modelId="{96603E01-263F-624C-BC03-EAB2EB426AF3}" type="presParOf" srcId="{17519FD4-D7A7-49AB-872D-012139574C0B}" destId="{DA2017A0-DD70-4745-A535-16C8213E1A8C}" srcOrd="0" destOrd="0" presId="urn:microsoft.com/office/officeart/2018/2/layout/IconCircleList"/>
    <dgm:cxn modelId="{1909317A-7512-5A4E-BF15-05BBCE869597}" type="presParOf" srcId="{17519FD4-D7A7-49AB-872D-012139574C0B}" destId="{433CB057-5506-4D66-A659-F0212E070E86}" srcOrd="1" destOrd="0" presId="urn:microsoft.com/office/officeart/2018/2/layout/IconCircleList"/>
    <dgm:cxn modelId="{9E975370-373E-164D-A300-31F28D7FC326}" type="presParOf" srcId="{17519FD4-D7A7-49AB-872D-012139574C0B}" destId="{F30C35E4-C6B2-4069-96F5-61C6B78BB49B}" srcOrd="2" destOrd="0" presId="urn:microsoft.com/office/officeart/2018/2/layout/IconCircleList"/>
    <dgm:cxn modelId="{C2270FC9-EA73-F745-9072-CBBBE1D6B047}" type="presParOf" srcId="{17519FD4-D7A7-49AB-872D-012139574C0B}" destId="{B5B15FBF-BD5C-49E2-B891-435D46D0D246}" srcOrd="3" destOrd="0" presId="urn:microsoft.com/office/officeart/2018/2/layout/IconCircleList"/>
    <dgm:cxn modelId="{F72F608E-7CFD-5846-9EA8-D32149C646EF}" type="presParOf" srcId="{00E525C3-1AA0-44CF-AFE6-A0894C519786}" destId="{8BE70607-E35E-4A10-8C66-6DD60408498A}" srcOrd="3" destOrd="0" presId="urn:microsoft.com/office/officeart/2018/2/layout/IconCircleList"/>
    <dgm:cxn modelId="{36867920-B012-A040-A33E-BB4513BADC1D}" type="presParOf" srcId="{00E525C3-1AA0-44CF-AFE6-A0894C519786}" destId="{6D5F75C2-7B6B-4E46-960B-1BF970542E07}" srcOrd="4" destOrd="0" presId="urn:microsoft.com/office/officeart/2018/2/layout/IconCircleList"/>
    <dgm:cxn modelId="{EC8E6B85-513A-9B4A-B0A8-430530CE85E5}" type="presParOf" srcId="{6D5F75C2-7B6B-4E46-960B-1BF970542E07}" destId="{FBE2D11A-283C-42C9-A10F-D6BE6D87A078}" srcOrd="0" destOrd="0" presId="urn:microsoft.com/office/officeart/2018/2/layout/IconCircleList"/>
    <dgm:cxn modelId="{9388CABC-9F31-C84E-948C-455D30461980}" type="presParOf" srcId="{6D5F75C2-7B6B-4E46-960B-1BF970542E07}" destId="{1344D3E6-08AE-4054-B3A2-5D7C472819DD}" srcOrd="1" destOrd="0" presId="urn:microsoft.com/office/officeart/2018/2/layout/IconCircleList"/>
    <dgm:cxn modelId="{9342199A-D2FC-9444-A7A5-F3F97063091B}" type="presParOf" srcId="{6D5F75C2-7B6B-4E46-960B-1BF970542E07}" destId="{094BBB15-D183-407C-BEC4-2B86048605ED}" srcOrd="2" destOrd="0" presId="urn:microsoft.com/office/officeart/2018/2/layout/IconCircleList"/>
    <dgm:cxn modelId="{737170FC-8FB0-9141-90FF-9F2A13DA4DB4}" type="presParOf" srcId="{6D5F75C2-7B6B-4E46-960B-1BF970542E07}" destId="{23441B39-9388-4549-8206-A9082E75C243}" srcOrd="3" destOrd="0" presId="urn:microsoft.com/office/officeart/2018/2/layout/IconCircleList"/>
    <dgm:cxn modelId="{EF1CB920-0E58-5145-AA98-4ACA4D52B695}" type="presParOf" srcId="{00E525C3-1AA0-44CF-AFE6-A0894C519786}" destId="{AF2FDD95-12CF-463B-891F-0FB9F18F4016}" srcOrd="5" destOrd="0" presId="urn:microsoft.com/office/officeart/2018/2/layout/IconCircleList"/>
    <dgm:cxn modelId="{E3819417-6615-C346-AF9A-EB4A87A26D2E}" type="presParOf" srcId="{00E525C3-1AA0-44CF-AFE6-A0894C519786}" destId="{7DFE3BC3-EC39-4EA7-A4A2-4904A651AF76}" srcOrd="6" destOrd="0" presId="urn:microsoft.com/office/officeart/2018/2/layout/IconCircleList"/>
    <dgm:cxn modelId="{E9EBE1DE-F2AF-0A49-A336-E2187BFC84CF}" type="presParOf" srcId="{7DFE3BC3-EC39-4EA7-A4A2-4904A651AF76}" destId="{8C3F1748-194F-4163-99DC-7D3BE41A8871}" srcOrd="0" destOrd="0" presId="urn:microsoft.com/office/officeart/2018/2/layout/IconCircleList"/>
    <dgm:cxn modelId="{84AEF0CF-D9C4-0B4F-879B-66269B03776C}" type="presParOf" srcId="{7DFE3BC3-EC39-4EA7-A4A2-4904A651AF76}" destId="{69AC11D0-0D82-4DA0-8798-48FF7D9FE7AA}" srcOrd="1" destOrd="0" presId="urn:microsoft.com/office/officeart/2018/2/layout/IconCircleList"/>
    <dgm:cxn modelId="{55EC502C-AB89-FF42-ABC1-2F4257091D06}" type="presParOf" srcId="{7DFE3BC3-EC39-4EA7-A4A2-4904A651AF76}" destId="{065D10C1-AF36-49F5-9D2C-B8A786461E67}" srcOrd="2" destOrd="0" presId="urn:microsoft.com/office/officeart/2018/2/layout/IconCircleList"/>
    <dgm:cxn modelId="{6C5AB943-51EC-204B-8DA0-46215B8D0FC0}" type="presParOf" srcId="{7DFE3BC3-EC39-4EA7-A4A2-4904A651AF76}" destId="{40F86EB6-34AE-4ABB-A3D0-D5470263BD9E}" srcOrd="3" destOrd="0" presId="urn:microsoft.com/office/officeart/2018/2/layout/IconCircleList"/>
    <dgm:cxn modelId="{B2B77989-ED30-324C-89D6-C00D8C4904DF}" type="presParOf" srcId="{00E525C3-1AA0-44CF-AFE6-A0894C519786}" destId="{57AF7BC1-443D-4D37-BE10-4F781BA4C79C}" srcOrd="7" destOrd="0" presId="urn:microsoft.com/office/officeart/2018/2/layout/IconCircleList"/>
    <dgm:cxn modelId="{3A4EAA49-1470-9F4B-97CC-F6ECCDBE13E5}" type="presParOf" srcId="{00E525C3-1AA0-44CF-AFE6-A0894C519786}" destId="{0828A3B5-13F3-4C47-A693-76AB393FB3DF}" srcOrd="8" destOrd="0" presId="urn:microsoft.com/office/officeart/2018/2/layout/IconCircleList"/>
    <dgm:cxn modelId="{0310F8BE-9382-5A4A-AA82-B9DC26E7B898}" type="presParOf" srcId="{0828A3B5-13F3-4C47-A693-76AB393FB3DF}" destId="{5D4FA18E-91DB-4BB3-8506-540D31048BFD}" srcOrd="0" destOrd="0" presId="urn:microsoft.com/office/officeart/2018/2/layout/IconCircleList"/>
    <dgm:cxn modelId="{AEDFCA19-092F-B445-A545-AD790BCA2049}" type="presParOf" srcId="{0828A3B5-13F3-4C47-A693-76AB393FB3DF}" destId="{CFCFF9AC-9A7B-4CC1-9460-3EB97613D3FC}" srcOrd="1" destOrd="0" presId="urn:microsoft.com/office/officeart/2018/2/layout/IconCircleList"/>
    <dgm:cxn modelId="{FB6B2F35-BC8E-A148-99F9-5E47C45EFF18}" type="presParOf" srcId="{0828A3B5-13F3-4C47-A693-76AB393FB3DF}" destId="{F9F54C08-901C-49C8-999D-29F052232E18}" srcOrd="2" destOrd="0" presId="urn:microsoft.com/office/officeart/2018/2/layout/IconCircleList"/>
    <dgm:cxn modelId="{88A314F1-93A1-E542-8BC0-5ACCFC5E3EEB}" type="presParOf" srcId="{0828A3B5-13F3-4C47-A693-76AB393FB3DF}" destId="{6D4F033A-5C53-4467-B56F-AE29E3833984}" srcOrd="3" destOrd="0" presId="urn:microsoft.com/office/officeart/2018/2/layout/IconCircleList"/>
    <dgm:cxn modelId="{4E9659C4-1830-5D41-9749-9AE802E4A344}" type="presParOf" srcId="{00E525C3-1AA0-44CF-AFE6-A0894C519786}" destId="{83731C33-54E9-47F9-AB28-65C00DD2E2F7}" srcOrd="9" destOrd="0" presId="urn:microsoft.com/office/officeart/2018/2/layout/IconCircleList"/>
    <dgm:cxn modelId="{4691282A-3281-C546-BC1A-541FC3C8D3FA}" type="presParOf" srcId="{00E525C3-1AA0-44CF-AFE6-A0894C519786}" destId="{2070AB90-77E6-4729-A96D-8F82ABC19764}" srcOrd="10" destOrd="0" presId="urn:microsoft.com/office/officeart/2018/2/layout/IconCircleList"/>
    <dgm:cxn modelId="{91D66560-6537-7E44-BCB4-5A4800FE47C2}" type="presParOf" srcId="{2070AB90-77E6-4729-A96D-8F82ABC19764}" destId="{955F12A6-1FB8-47C9-B3D5-A13E6A7AC3A5}" srcOrd="0" destOrd="0" presId="urn:microsoft.com/office/officeart/2018/2/layout/IconCircleList"/>
    <dgm:cxn modelId="{EDEFD0B4-E90D-1C42-BE3A-FC93CABA2DD5}" type="presParOf" srcId="{2070AB90-77E6-4729-A96D-8F82ABC19764}" destId="{212F1FA1-68AB-43DA-812B-EC0B27B14E0D}" srcOrd="1" destOrd="0" presId="urn:microsoft.com/office/officeart/2018/2/layout/IconCircleList"/>
    <dgm:cxn modelId="{11AFD25C-3B3C-D140-8E41-AF6E90142881}" type="presParOf" srcId="{2070AB90-77E6-4729-A96D-8F82ABC19764}" destId="{29ADFF93-FB4D-4ADC-88CA-90E3A7BAFE28}" srcOrd="2" destOrd="0" presId="urn:microsoft.com/office/officeart/2018/2/layout/IconCircleList"/>
    <dgm:cxn modelId="{81501EDF-851E-DC45-B028-C51DA677B1D5}" type="presParOf" srcId="{2070AB90-77E6-4729-A96D-8F82ABC19764}" destId="{94052FF5-FC30-4B76-9382-270B40A034D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AA90A-52D5-400C-83AE-33ABB213337D}">
      <dsp:nvSpPr>
        <dsp:cNvPr id="0" name=""/>
        <dsp:cNvSpPr/>
      </dsp:nvSpPr>
      <dsp:spPr>
        <a:xfrm>
          <a:off x="464759" y="305681"/>
          <a:ext cx="1372500" cy="1372500"/>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1F926C4-3D6D-483A-BE3E-C1FBD64CD2AE}">
      <dsp:nvSpPr>
        <dsp:cNvPr id="0" name=""/>
        <dsp:cNvSpPr/>
      </dsp:nvSpPr>
      <dsp:spPr>
        <a:xfrm>
          <a:off x="757259" y="598181"/>
          <a:ext cx="787500" cy="78750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07711EF-C13D-45F5-A839-A3AF491C7C6B}">
      <dsp:nvSpPr>
        <dsp:cNvPr id="0" name=""/>
        <dsp:cNvSpPr/>
      </dsp:nvSpPr>
      <dsp:spPr>
        <a:xfrm>
          <a:off x="26009" y="2105682"/>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fr-FR" sz="2500" kern="1200" cap="none" dirty="0"/>
            <a:t>Réaction allergique</a:t>
          </a:r>
          <a:endParaRPr lang="en-US" sz="2500" kern="1200" cap="none" dirty="0"/>
        </a:p>
      </dsp:txBody>
      <dsp:txXfrm>
        <a:off x="26009" y="2105682"/>
        <a:ext cx="2250000" cy="720000"/>
      </dsp:txXfrm>
    </dsp:sp>
    <dsp:sp modelId="{72C57848-3A64-4D82-8116-5C0F7CEFE6F9}">
      <dsp:nvSpPr>
        <dsp:cNvPr id="0" name=""/>
        <dsp:cNvSpPr/>
      </dsp:nvSpPr>
      <dsp:spPr>
        <a:xfrm>
          <a:off x="3108510" y="305681"/>
          <a:ext cx="1372500" cy="1372500"/>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66D274-3736-43DA-AEEF-88A7547AAE23}">
      <dsp:nvSpPr>
        <dsp:cNvPr id="0" name=""/>
        <dsp:cNvSpPr/>
      </dsp:nvSpPr>
      <dsp:spPr>
        <a:xfrm>
          <a:off x="3401010" y="598181"/>
          <a:ext cx="787500" cy="78750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6A4FE81-6EF6-4D1E-8BB3-ACA9F378AC4E}">
      <dsp:nvSpPr>
        <dsp:cNvPr id="0" name=""/>
        <dsp:cNvSpPr/>
      </dsp:nvSpPr>
      <dsp:spPr>
        <a:xfrm>
          <a:off x="2669760" y="2105682"/>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fr-FR" sz="2500" kern="1200" cap="none" dirty="0"/>
            <a:t>Traitement simple</a:t>
          </a:r>
          <a:endParaRPr lang="en-US" sz="2500" kern="1200" cap="none" dirty="0"/>
        </a:p>
      </dsp:txBody>
      <dsp:txXfrm>
        <a:off x="2669760" y="2105682"/>
        <a:ext cx="2250000" cy="720000"/>
      </dsp:txXfrm>
    </dsp:sp>
    <dsp:sp modelId="{67C0D2D0-57B6-4EC7-B3DF-9BB41FCB0FBA}">
      <dsp:nvSpPr>
        <dsp:cNvPr id="0" name=""/>
        <dsp:cNvSpPr/>
      </dsp:nvSpPr>
      <dsp:spPr>
        <a:xfrm>
          <a:off x="5752260" y="312323"/>
          <a:ext cx="1372500" cy="1372500"/>
        </a:xfrm>
        <a:prstGeom prst="ellipse">
          <a:avLst/>
        </a:prstGeom>
        <a:solidFill>
          <a:schemeClr val="dk2">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F05B1B-29C0-491B-9024-C3C0D0C8B7C9}">
      <dsp:nvSpPr>
        <dsp:cNvPr id="0" name=""/>
        <dsp:cNvSpPr/>
      </dsp:nvSpPr>
      <dsp:spPr>
        <a:xfrm>
          <a:off x="5738977" y="299040"/>
          <a:ext cx="1399064" cy="1399064"/>
        </a:xfrm>
        <a:prstGeom prst="ellipse">
          <a:avLst/>
        </a:prstGeom>
        <a:blipFill rotWithShape="1">
          <a:blip xmlns:r="http://schemas.openxmlformats.org/officeDocument/2006/relationships" r:embed="rId5" cstate="print">
            <a:extLst>
              <a:ext uri="{28A0092B-C50C-407E-A947-70E740481C1C}">
                <a14:useLocalDpi xmlns:a14="http://schemas.microsoft.com/office/drawing/2010/main" val="0"/>
              </a:ext>
            </a:extLst>
          </a:blip>
          <a:srcRect/>
          <a:stretch>
            <a:fillRect l="-16000" r="-16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4341A8E-2517-4A81-9722-FA44147D17C1}">
      <dsp:nvSpPr>
        <dsp:cNvPr id="0" name=""/>
        <dsp:cNvSpPr/>
      </dsp:nvSpPr>
      <dsp:spPr>
        <a:xfrm>
          <a:off x="5313510" y="2112323"/>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fr-FR" sz="2500" kern="1200" cap="none" dirty="0"/>
            <a:t>Désensibilisation (4 à 5 saisons)</a:t>
          </a:r>
          <a:endParaRPr lang="en-US" sz="2500" kern="1200" cap="none" dirty="0"/>
        </a:p>
      </dsp:txBody>
      <dsp:txXfrm>
        <a:off x="5313510" y="2112323"/>
        <a:ext cx="22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4F572-4E0E-4D75-86E7-266DB9E3B0F7}">
      <dsp:nvSpPr>
        <dsp:cNvPr id="0" name=""/>
        <dsp:cNvSpPr/>
      </dsp:nvSpPr>
      <dsp:spPr>
        <a:xfrm>
          <a:off x="32338" y="647207"/>
          <a:ext cx="652308" cy="652308"/>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9DA42E8-91F6-4BF3-8FA5-C0B166A0B47D}">
      <dsp:nvSpPr>
        <dsp:cNvPr id="0" name=""/>
        <dsp:cNvSpPr/>
      </dsp:nvSpPr>
      <dsp:spPr>
        <a:xfrm>
          <a:off x="169323" y="784192"/>
          <a:ext cx="378338" cy="37833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0AAFD63-991E-4F82-87A3-8AF4537CD009}">
      <dsp:nvSpPr>
        <dsp:cNvPr id="0" name=""/>
        <dsp:cNvSpPr/>
      </dsp:nvSpPr>
      <dsp:spPr>
        <a:xfrm>
          <a:off x="824427" y="647207"/>
          <a:ext cx="1537583" cy="652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fr-FR" sz="1400" kern="1200" dirty="0"/>
            <a:t>Aimer travailler sur le pollen</a:t>
          </a:r>
          <a:endParaRPr lang="en-US" sz="1400" kern="1200" dirty="0"/>
        </a:p>
      </dsp:txBody>
      <dsp:txXfrm>
        <a:off x="824427" y="647207"/>
        <a:ext cx="1537583" cy="652308"/>
      </dsp:txXfrm>
    </dsp:sp>
    <dsp:sp modelId="{DA2017A0-DD70-4745-A535-16C8213E1A8C}">
      <dsp:nvSpPr>
        <dsp:cNvPr id="0" name=""/>
        <dsp:cNvSpPr/>
      </dsp:nvSpPr>
      <dsp:spPr>
        <a:xfrm>
          <a:off x="2629923" y="647207"/>
          <a:ext cx="652308" cy="652308"/>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33CB057-5506-4D66-A659-F0212E070E86}">
      <dsp:nvSpPr>
        <dsp:cNvPr id="0" name=""/>
        <dsp:cNvSpPr/>
      </dsp:nvSpPr>
      <dsp:spPr>
        <a:xfrm>
          <a:off x="2766908" y="784192"/>
          <a:ext cx="378338" cy="37833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5B15FBF-BD5C-49E2-B891-435D46D0D246}">
      <dsp:nvSpPr>
        <dsp:cNvPr id="0" name=""/>
        <dsp:cNvSpPr/>
      </dsp:nvSpPr>
      <dsp:spPr>
        <a:xfrm>
          <a:off x="3422012" y="647207"/>
          <a:ext cx="1537583" cy="652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fr-FR" sz="1400" kern="1200" dirty="0"/>
            <a:t>Découvrir les rôles majeurs de l’infiniment petit</a:t>
          </a:r>
          <a:endParaRPr lang="en-US" sz="1400" kern="1200" dirty="0"/>
        </a:p>
      </dsp:txBody>
      <dsp:txXfrm>
        <a:off x="3422012" y="647207"/>
        <a:ext cx="1537583" cy="652308"/>
      </dsp:txXfrm>
    </dsp:sp>
    <dsp:sp modelId="{FBE2D11A-283C-42C9-A10F-D6BE6D87A078}">
      <dsp:nvSpPr>
        <dsp:cNvPr id="0" name=""/>
        <dsp:cNvSpPr/>
      </dsp:nvSpPr>
      <dsp:spPr>
        <a:xfrm>
          <a:off x="5227508" y="647207"/>
          <a:ext cx="652308" cy="652308"/>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1344D3E6-08AE-4054-B3A2-5D7C472819DD}">
      <dsp:nvSpPr>
        <dsp:cNvPr id="0" name=""/>
        <dsp:cNvSpPr/>
      </dsp:nvSpPr>
      <dsp:spPr>
        <a:xfrm>
          <a:off x="5364493" y="784192"/>
          <a:ext cx="378338" cy="37833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441B39-9388-4549-8206-A9082E75C243}">
      <dsp:nvSpPr>
        <dsp:cNvPr id="0" name=""/>
        <dsp:cNvSpPr/>
      </dsp:nvSpPr>
      <dsp:spPr>
        <a:xfrm>
          <a:off x="6019597" y="647207"/>
          <a:ext cx="1537583" cy="652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fr-FR" sz="1400" kern="1200" dirty="0"/>
            <a:t>SPSE passionnés</a:t>
          </a:r>
          <a:endParaRPr lang="en-US" sz="1400" kern="1200" dirty="0"/>
        </a:p>
      </dsp:txBody>
      <dsp:txXfrm>
        <a:off x="6019597" y="647207"/>
        <a:ext cx="1537583" cy="652308"/>
      </dsp:txXfrm>
    </dsp:sp>
    <dsp:sp modelId="{8C3F1748-194F-4163-99DC-7D3BE41A8871}">
      <dsp:nvSpPr>
        <dsp:cNvPr id="0" name=""/>
        <dsp:cNvSpPr/>
      </dsp:nvSpPr>
      <dsp:spPr>
        <a:xfrm>
          <a:off x="32338" y="1831847"/>
          <a:ext cx="652308" cy="652308"/>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9AC11D0-0D82-4DA0-8798-48FF7D9FE7AA}">
      <dsp:nvSpPr>
        <dsp:cNvPr id="0" name=""/>
        <dsp:cNvSpPr/>
      </dsp:nvSpPr>
      <dsp:spPr>
        <a:xfrm>
          <a:off x="169323" y="1968832"/>
          <a:ext cx="378338" cy="378338"/>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F86EB6-34AE-4ABB-A3D0-D5470263BD9E}">
      <dsp:nvSpPr>
        <dsp:cNvPr id="0" name=""/>
        <dsp:cNvSpPr/>
      </dsp:nvSpPr>
      <dsp:spPr>
        <a:xfrm>
          <a:off x="824427" y="1831847"/>
          <a:ext cx="1537583" cy="652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fr-FR" sz="1400" kern="1200" dirty="0"/>
            <a:t>Mécanismes de l’allergie plus complexe</a:t>
          </a:r>
          <a:endParaRPr lang="en-US" sz="1400" kern="1200" dirty="0"/>
        </a:p>
      </dsp:txBody>
      <dsp:txXfrm>
        <a:off x="824427" y="1831847"/>
        <a:ext cx="1537583" cy="652308"/>
      </dsp:txXfrm>
    </dsp:sp>
    <dsp:sp modelId="{5D4FA18E-91DB-4BB3-8506-540D31048BFD}">
      <dsp:nvSpPr>
        <dsp:cNvPr id="0" name=""/>
        <dsp:cNvSpPr/>
      </dsp:nvSpPr>
      <dsp:spPr>
        <a:xfrm>
          <a:off x="2629923" y="1831847"/>
          <a:ext cx="652308" cy="652308"/>
        </a:xfrm>
        <a:prstGeom prst="ellipse">
          <a:avLst/>
        </a:prstGeom>
        <a:solidFill>
          <a:schemeClr val="accent6">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FCFF9AC-9A7B-4CC1-9460-3EB97613D3FC}">
      <dsp:nvSpPr>
        <dsp:cNvPr id="0" name=""/>
        <dsp:cNvSpPr/>
      </dsp:nvSpPr>
      <dsp:spPr>
        <a:xfrm>
          <a:off x="2766908" y="1968832"/>
          <a:ext cx="378338" cy="378338"/>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D4F033A-5C53-4467-B56F-AE29E3833984}">
      <dsp:nvSpPr>
        <dsp:cNvPr id="0" name=""/>
        <dsp:cNvSpPr/>
      </dsp:nvSpPr>
      <dsp:spPr>
        <a:xfrm>
          <a:off x="3422012" y="1831847"/>
          <a:ext cx="1537583" cy="652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fr-FR" sz="1400" kern="1200" dirty="0"/>
            <a:t>Omniprésence du pollen</a:t>
          </a:r>
          <a:endParaRPr lang="en-US" sz="1400" kern="1200" dirty="0"/>
        </a:p>
      </dsp:txBody>
      <dsp:txXfrm>
        <a:off x="3422012" y="1831847"/>
        <a:ext cx="1537583" cy="652308"/>
      </dsp:txXfrm>
    </dsp:sp>
    <dsp:sp modelId="{955F12A6-1FB8-47C9-B3D5-A13E6A7AC3A5}">
      <dsp:nvSpPr>
        <dsp:cNvPr id="0" name=""/>
        <dsp:cNvSpPr/>
      </dsp:nvSpPr>
      <dsp:spPr>
        <a:xfrm>
          <a:off x="5227508" y="1831847"/>
          <a:ext cx="652308" cy="652308"/>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12F1FA1-68AB-43DA-812B-EC0B27B14E0D}">
      <dsp:nvSpPr>
        <dsp:cNvPr id="0" name=""/>
        <dsp:cNvSpPr/>
      </dsp:nvSpPr>
      <dsp:spPr>
        <a:xfrm>
          <a:off x="5364493" y="1968832"/>
          <a:ext cx="378338" cy="378338"/>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4052FF5-FC30-4B76-9382-270B40A034D1}">
      <dsp:nvSpPr>
        <dsp:cNvPr id="0" name=""/>
        <dsp:cNvSpPr/>
      </dsp:nvSpPr>
      <dsp:spPr>
        <a:xfrm>
          <a:off x="6019597" y="1831847"/>
          <a:ext cx="1537583" cy="652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fr-FR" sz="1400" kern="1200" dirty="0"/>
            <a:t>Étude a permis de mesurer la solidarité de tous les vivants</a:t>
          </a:r>
          <a:endParaRPr lang="en-US" sz="1400" kern="1200" dirty="0"/>
        </a:p>
      </dsp:txBody>
      <dsp:txXfrm>
        <a:off x="6019597" y="1831847"/>
        <a:ext cx="1537583" cy="65230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98F57E-CD57-4AE2-ADC9-E1838197DFE1}" type="datetimeFigureOut">
              <a:rPr lang="fr-FR" smtClean="0"/>
              <a:pPr/>
              <a:t>17/03/2019</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C6EE0F-6F5C-44C2-9822-F9E0322B3896}" type="slidenum">
              <a:rPr lang="fr-FR" smtClean="0"/>
              <a:pPr/>
              <a:t>‹N°›</a:t>
            </a:fld>
            <a:endParaRPr lang="fr-FR" dirty="0"/>
          </a:p>
        </p:txBody>
      </p:sp>
    </p:spTree>
    <p:extLst>
      <p:ext uri="{BB962C8B-B14F-4D97-AF65-F5344CB8AC3E}">
        <p14:creationId xmlns:p14="http://schemas.microsoft.com/office/powerpoint/2010/main" val="4006836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6EE0F-6F5C-44C2-9822-F9E0322B3896}" type="slidenum">
              <a:rPr lang="fr-FR" smtClean="0"/>
              <a:pPr/>
              <a:t>1</a:t>
            </a:fld>
            <a:endParaRPr lang="fr-FR" dirty="0"/>
          </a:p>
        </p:txBody>
      </p:sp>
    </p:spTree>
    <p:extLst>
      <p:ext uri="{BB962C8B-B14F-4D97-AF65-F5344CB8AC3E}">
        <p14:creationId xmlns:p14="http://schemas.microsoft.com/office/powerpoint/2010/main" val="92641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Gamétophyte mâle</a:t>
            </a:r>
          </a:p>
          <a:p>
            <a:r>
              <a:rPr lang="fr-FR" dirty="0"/>
              <a:t>50 000 plantes comestibles</a:t>
            </a:r>
          </a:p>
          <a:p>
            <a:r>
              <a:rPr lang="fr-FR" dirty="0"/>
              <a:t>	maïs blé &amp; riz = 60% alimentation mondiale</a:t>
            </a:r>
          </a:p>
        </p:txBody>
      </p:sp>
      <p:sp>
        <p:nvSpPr>
          <p:cNvPr id="4" name="Espace réservé du numéro de diapositive 3"/>
          <p:cNvSpPr>
            <a:spLocks noGrp="1"/>
          </p:cNvSpPr>
          <p:nvPr>
            <p:ph type="sldNum" sz="quarter" idx="5"/>
          </p:nvPr>
        </p:nvSpPr>
        <p:spPr/>
        <p:txBody>
          <a:bodyPr/>
          <a:lstStyle/>
          <a:p>
            <a:fld id="{DEC6EE0F-6F5C-44C2-9822-F9E0322B3896}" type="slidenum">
              <a:rPr lang="fr-FR" smtClean="0"/>
              <a:pPr/>
              <a:t>3</a:t>
            </a:fld>
            <a:endParaRPr lang="fr-FR" dirty="0"/>
          </a:p>
        </p:txBody>
      </p:sp>
    </p:spTree>
    <p:extLst>
      <p:ext uri="{BB962C8B-B14F-4D97-AF65-F5344CB8AC3E}">
        <p14:creationId xmlns:p14="http://schemas.microsoft.com/office/powerpoint/2010/main" val="154501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6EE0F-6F5C-44C2-9822-F9E0322B3896}" type="slidenum">
              <a:rPr lang="fr-FR" smtClean="0"/>
              <a:pPr/>
              <a:t>5</a:t>
            </a:fld>
            <a:endParaRPr lang="fr-FR" dirty="0"/>
          </a:p>
        </p:txBody>
      </p:sp>
    </p:spTree>
    <p:extLst>
      <p:ext uri="{BB962C8B-B14F-4D97-AF65-F5344CB8AC3E}">
        <p14:creationId xmlns:p14="http://schemas.microsoft.com/office/powerpoint/2010/main" val="3851296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SPSE: service parisien de la santé environnementale</a:t>
            </a:r>
          </a:p>
          <a:p>
            <a:r>
              <a:rPr lang="fr-FR" dirty="0"/>
              <a:t>RNSA: Réseau national de surveillance aérobiologique</a:t>
            </a:r>
          </a:p>
        </p:txBody>
      </p:sp>
      <p:sp>
        <p:nvSpPr>
          <p:cNvPr id="4" name="Espace réservé du numéro de diapositive 3"/>
          <p:cNvSpPr>
            <a:spLocks noGrp="1"/>
          </p:cNvSpPr>
          <p:nvPr>
            <p:ph type="sldNum" sz="quarter" idx="5"/>
          </p:nvPr>
        </p:nvSpPr>
        <p:spPr/>
        <p:txBody>
          <a:bodyPr/>
          <a:lstStyle/>
          <a:p>
            <a:fld id="{DEC6EE0F-6F5C-44C2-9822-F9E0322B3896}" type="slidenum">
              <a:rPr lang="fr-FR" smtClean="0"/>
              <a:pPr/>
              <a:t>9</a:t>
            </a:fld>
            <a:endParaRPr lang="fr-FR" dirty="0"/>
          </a:p>
        </p:txBody>
      </p:sp>
    </p:spTree>
    <p:extLst>
      <p:ext uri="{BB962C8B-B14F-4D97-AF65-F5344CB8AC3E}">
        <p14:creationId xmlns:p14="http://schemas.microsoft.com/office/powerpoint/2010/main" val="1380654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6EE0F-6F5C-44C2-9822-F9E0322B3896}" type="slidenum">
              <a:rPr lang="fr-FR" smtClean="0"/>
              <a:pPr/>
              <a:t>11</a:t>
            </a:fld>
            <a:endParaRPr lang="fr-FR" dirty="0"/>
          </a:p>
        </p:txBody>
      </p:sp>
    </p:spTree>
    <p:extLst>
      <p:ext uri="{BB962C8B-B14F-4D97-AF65-F5344CB8AC3E}">
        <p14:creationId xmlns:p14="http://schemas.microsoft.com/office/powerpoint/2010/main" val="852074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C6EE0F-6F5C-44C2-9822-F9E0322B3896}" type="slidenum">
              <a:rPr lang="fr-FR" smtClean="0"/>
              <a:pPr/>
              <a:t>12</a:t>
            </a:fld>
            <a:endParaRPr lang="fr-FR" dirty="0"/>
          </a:p>
        </p:txBody>
      </p:sp>
    </p:spTree>
    <p:extLst>
      <p:ext uri="{BB962C8B-B14F-4D97-AF65-F5344CB8AC3E}">
        <p14:creationId xmlns:p14="http://schemas.microsoft.com/office/powerpoint/2010/main" val="1224410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C6EE0F-6F5C-44C2-9822-F9E0322B3896}" type="slidenum">
              <a:rPr lang="fr-FR" smtClean="0"/>
              <a:pPr/>
              <a:t>15</a:t>
            </a:fld>
            <a:endParaRPr lang="fr-FR" dirty="0"/>
          </a:p>
        </p:txBody>
      </p:sp>
    </p:spTree>
    <p:extLst>
      <p:ext uri="{BB962C8B-B14F-4D97-AF65-F5344CB8AC3E}">
        <p14:creationId xmlns:p14="http://schemas.microsoft.com/office/powerpoint/2010/main" val="1975703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Mécanisme de l’allergie</a:t>
            </a:r>
          </a:p>
          <a:p>
            <a:r>
              <a:rPr lang="fr-FR" dirty="0"/>
              <a:t>Omniprésence du pollen</a:t>
            </a:r>
          </a:p>
          <a:p>
            <a:r>
              <a:rPr lang="fr-FR" dirty="0"/>
              <a:t>Importance niveau agroalimentaire</a:t>
            </a:r>
          </a:p>
        </p:txBody>
      </p:sp>
      <p:sp>
        <p:nvSpPr>
          <p:cNvPr id="4" name="Espace réservé du numéro de diapositive 3"/>
          <p:cNvSpPr>
            <a:spLocks noGrp="1"/>
          </p:cNvSpPr>
          <p:nvPr>
            <p:ph type="sldNum" sz="quarter" idx="5"/>
          </p:nvPr>
        </p:nvSpPr>
        <p:spPr/>
        <p:txBody>
          <a:bodyPr/>
          <a:lstStyle/>
          <a:p>
            <a:fld id="{DEC6EE0F-6F5C-44C2-9822-F9E0322B3896}" type="slidenum">
              <a:rPr lang="fr-FR" smtClean="0"/>
              <a:pPr/>
              <a:t>17</a:t>
            </a:fld>
            <a:endParaRPr lang="fr-FR" dirty="0"/>
          </a:p>
        </p:txBody>
      </p:sp>
    </p:spTree>
    <p:extLst>
      <p:ext uri="{BB962C8B-B14F-4D97-AF65-F5344CB8AC3E}">
        <p14:creationId xmlns:p14="http://schemas.microsoft.com/office/powerpoint/2010/main" val="291129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kern="1200" dirty="0">
                <a:solidFill>
                  <a:schemeClr val="tx1"/>
                </a:solidFill>
                <a:effectLst/>
                <a:latin typeface="+mn-lt"/>
                <a:ea typeface="+mn-ea"/>
                <a:cs typeface="+mn-cs"/>
              </a:rPr>
              <a:t>En définitive cette étude nous à ouvert les yeux sur les liens entre les êtres vivant sur la terre (humains, animaux, plantes). Nous espérons que nous avons dévoilé à quel point le pollen, si petit, est partout et en quoi il influence notre quotidien, c'est pourquoi il faut veiller au développement durable pour protéger, notre environnement et donc au pollen… mais c’est un tout autre TPE...</a:t>
            </a:r>
            <a:endParaRPr lang="fr-FR" baseline="0" dirty="0"/>
          </a:p>
        </p:txBody>
      </p:sp>
      <p:sp>
        <p:nvSpPr>
          <p:cNvPr id="4" name="Espace réservé du numéro de diapositive 3"/>
          <p:cNvSpPr>
            <a:spLocks noGrp="1"/>
          </p:cNvSpPr>
          <p:nvPr>
            <p:ph type="sldNum" sz="quarter" idx="10"/>
          </p:nvPr>
        </p:nvSpPr>
        <p:spPr/>
        <p:txBody>
          <a:bodyPr/>
          <a:lstStyle/>
          <a:p>
            <a:fld id="{DEC6EE0F-6F5C-44C2-9822-F9E0322B3896}" type="slidenum">
              <a:rPr lang="fr-FR" smtClean="0"/>
              <a:pPr/>
              <a:t>18</a:t>
            </a:fld>
            <a:endParaRPr lang="fr-FR" dirty="0"/>
          </a:p>
        </p:txBody>
      </p:sp>
    </p:spTree>
    <p:extLst>
      <p:ext uri="{BB962C8B-B14F-4D97-AF65-F5344CB8AC3E}">
        <p14:creationId xmlns:p14="http://schemas.microsoft.com/office/powerpoint/2010/main" val="1375987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
        <p:nvSpPr>
          <p:cNvPr id="7" name="Title 6">
            <a:extLst>
              <a:ext uri="{FF2B5EF4-FFF2-40B4-BE49-F238E27FC236}">
                <a16:creationId xmlns:a16="http://schemas.microsoft.com/office/drawing/2014/main" id="{98FD2B19-AD87-B443-831D-BC6F3FF30FFD}"/>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5" name="Espace réservé du pied de page 4"/>
          <p:cNvSpPr>
            <a:spLocks noGrp="1"/>
          </p:cNvSpPr>
          <p:nvPr>
            <p:ph type="ftr" sz="quarter" idx="11"/>
          </p:nvPr>
        </p:nvSpPr>
        <p:spPr/>
        <p:txBody>
          <a:bodyPr/>
          <a:lstStyle/>
          <a:p>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6" name="Espace réservé du pied de page 5"/>
          <p:cNvSpPr>
            <a:spLocks noGrp="1"/>
          </p:cNvSpPr>
          <p:nvPr>
            <p:ph type="ftr" sz="quarter" idx="11"/>
          </p:nvPr>
        </p:nvSpPr>
        <p:spPr/>
        <p:txBody>
          <a:bodyPr/>
          <a:lstStyle/>
          <a:p>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8" name="Espace réservé du pied de page 7"/>
          <p:cNvSpPr>
            <a:spLocks noGrp="1"/>
          </p:cNvSpPr>
          <p:nvPr>
            <p:ph type="ftr" sz="quarter" idx="11"/>
          </p:nvPr>
        </p:nvSpPr>
        <p:spPr/>
        <p:txBody>
          <a:bodyPr/>
          <a:lstStyle/>
          <a:p>
            <a:endParaRPr lang="fr-BE" dirty="0"/>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4" name="Espace réservé du pied de page 3"/>
          <p:cNvSpPr>
            <a:spLocks noGrp="1"/>
          </p:cNvSpPr>
          <p:nvPr>
            <p:ph type="ftr" sz="quarter" idx="11"/>
          </p:nvPr>
        </p:nvSpPr>
        <p:spPr/>
        <p:txBody>
          <a:bodyPr/>
          <a:lstStyle/>
          <a:p>
            <a:endParaRPr lang="fr-BE"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3" name="Espace réservé du pied de page 2"/>
          <p:cNvSpPr>
            <a:spLocks noGrp="1"/>
          </p:cNvSpPr>
          <p:nvPr>
            <p:ph type="ftr" sz="quarter" idx="11"/>
          </p:nvPr>
        </p:nvSpPr>
        <p:spPr/>
        <p:txBody>
          <a:bodyPr/>
          <a:lstStyle/>
          <a:p>
            <a:endParaRPr lang="fr-BE"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6" name="Espace réservé du pied de page 5"/>
          <p:cNvSpPr>
            <a:spLocks noGrp="1"/>
          </p:cNvSpPr>
          <p:nvPr>
            <p:ph type="ftr" sz="quarter" idx="11"/>
          </p:nvPr>
        </p:nvSpPr>
        <p:spPr/>
        <p:txBody>
          <a:bodyPr/>
          <a:lstStyle/>
          <a:p>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pPr/>
              <a:t>17/03/2019</a:t>
            </a:fld>
            <a:endParaRPr lang="fr-BE" dirty="0"/>
          </a:p>
        </p:txBody>
      </p:sp>
      <p:sp>
        <p:nvSpPr>
          <p:cNvPr id="6" name="Espace réservé du pied de page 5"/>
          <p:cNvSpPr>
            <a:spLocks noGrp="1"/>
          </p:cNvSpPr>
          <p:nvPr>
            <p:ph type="ftr" sz="quarter" idx="11"/>
          </p:nvPr>
        </p:nvSpPr>
        <p:spPr/>
        <p:txBody>
          <a:bodyPr/>
          <a:lstStyle/>
          <a:p>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pPr/>
              <a:t>17/03/2019</a:t>
            </a:fld>
            <a:endParaRPr lang="fr-BE" dirty="0"/>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dirty="0"/>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‹N°›</a:t>
            </a:fld>
            <a:endParaRPr lang="fr-B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3.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abeillesduberry.com/wp-content/uploads/2015/11/Composition-moyenne-du-Pollen1.gif" TargetMode="External"/><Relationship Id="rId13" Type="http://schemas.openxmlformats.org/officeDocument/2006/relationships/hyperlink" Target="https://www.aquaportail.com/pictures1811/phones/pollen-tricolpate-arabis.jpg" TargetMode="External"/><Relationship Id="rId3" Type="http://schemas.openxmlformats.org/officeDocument/2006/relationships/hyperlink" Target="http://www.encyclopollens.fr/wp-content/uploads/2014/02/img-1-3-2.jpg" TargetMode="External"/><Relationship Id="rId7" Type="http://schemas.openxmlformats.org/officeDocument/2006/relationships/hyperlink" Target="https://fr.wikipedia.org/wiki/Classification_de_Cronquist" TargetMode="External"/><Relationship Id="rId12" Type="http://schemas.openxmlformats.org/officeDocument/2006/relationships/hyperlink" Target="http://acces.ens-lyon.fr/acces/thematiques/paleo/paleobiomes/comprendre/images-1/structureschematiquepollen.jpg" TargetMode="External"/><Relationship Id="rId2" Type="http://schemas.openxmlformats.org/officeDocument/2006/relationships/hyperlink" Target="http://orchidees-alsace.hautetfort.com/lexique-de-botanique.html" TargetMode="External"/><Relationship Id="rId1" Type="http://schemas.openxmlformats.org/officeDocument/2006/relationships/slideLayout" Target="../slideLayouts/slideLayout2.xml"/><Relationship Id="rId6" Type="http://schemas.openxmlformats.org/officeDocument/2006/relationships/hyperlink" Target="http://www.pollens.fr/docs/impact_sanitaire_DI.pdf" TargetMode="External"/><Relationship Id="rId11" Type="http://schemas.openxmlformats.org/officeDocument/2006/relationships/hyperlink" Target="http://acces.ens-lyon.fr/acces/thematiques/paleo/paleobiomes/comprendre/les-pollens-indicateurs-de-vegetation-et-de-climat/le-pollen-dans-le-cycle-du-vegetal" TargetMode="External"/><Relationship Id="rId5" Type="http://schemas.openxmlformats.org/officeDocument/2006/relationships/hyperlink" Target="https://drive.google.com/open?id=1NL31Wou1JdRaZW21yPTceL__r1ojG-Qy" TargetMode="External"/><Relationship Id="rId15" Type="http://schemas.openxmlformats.org/officeDocument/2006/relationships/hyperlink" Target="https://www.google.com/url?sa=t&amp;rct=j&amp;q=&amp;esrc=s&amp;source=web&amp;cd=5&amp;ved=2ahUKEwj98-LAhKTfAhWB4IUKHerZCLQQFjAEegQIBhAC&amp;url=https://www.air-lr.org/wp-content/uploads/Les-cupressacees.pdf&amp;usg=AOvVaw08RhLUGBUQ-W2SsTfw3Z2e" TargetMode="External"/><Relationship Id="rId10" Type="http://schemas.openxmlformats.org/officeDocument/2006/relationships/hyperlink" Target="http://ife.ens-lyon.fr/ife/portal_css/Inrp%20Theme/++resource++inrp.theme.images/logo-ife.jpg" TargetMode="External"/><Relationship Id="rId4" Type="http://schemas.openxmlformats.org/officeDocument/2006/relationships/hyperlink" Target="http://apibotanica.inra.fr/" TargetMode="External"/><Relationship Id="rId9" Type="http://schemas.openxmlformats.org/officeDocument/2006/relationships/hyperlink" Target="http://abeillesduberry.com/?page_id=286" TargetMode="External"/><Relationship Id="rId14" Type="http://schemas.openxmlformats.org/officeDocument/2006/relationships/hyperlink" Target="http://acces.ens-lyon.fr/acces/thematiques/paleo/paleobiomes/comprendre/images-1/vues%20caractpollen.jpg"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larousse.fr/encyclopedie/data/images/1006409-%C3%89tamine_et_pollen_de_la_menthe.jpg" TargetMode="External"/><Relationship Id="rId13" Type="http://schemas.openxmlformats.org/officeDocument/2006/relationships/hyperlink" Target="http://www.pollens.fr/_gfx/visuels/_armoise-02.jpg" TargetMode="External"/><Relationship Id="rId18" Type="http://schemas.openxmlformats.org/officeDocument/2006/relationships/hyperlink" Target="http://www.menarini.fr/allergologie-reaction-mecanisme.php" TargetMode="External"/><Relationship Id="rId3" Type="http://schemas.openxmlformats.org/officeDocument/2006/relationships/hyperlink" Target="http://www.encyclopollens.fr/la-face-cachee-des-pollens/les-saisons-des-pollens/la-saison-des-pollens-darbres/" TargetMode="External"/><Relationship Id="rId7" Type="http://schemas.openxmlformats.org/officeDocument/2006/relationships/hyperlink" Target="https://static.aujardin.info/cache/th/img10/mentha-600x450.jpg" TargetMode="External"/><Relationship Id="rId12" Type="http://schemas.openxmlformats.org/officeDocument/2006/relationships/hyperlink" Target="http://www.pollens.fr/_gfx/visuels/_armoise-01.jpg" TargetMode="External"/><Relationship Id="rId17" Type="http://schemas.openxmlformats.org/officeDocument/2006/relationships/hyperlink" Target="http://www.pollens.fr/les-risques/risques-par-ville-voir.php?id_ville=40&amp;id_taxon=" TargetMode="External"/><Relationship Id="rId2" Type="http://schemas.openxmlformats.org/officeDocument/2006/relationships/hyperlink" Target="https://viagallica.com/v/img/noisetier_commun_036_(pollen).jpg" TargetMode="External"/><Relationship Id="rId16" Type="http://schemas.openxmlformats.org/officeDocument/2006/relationships/hyperlink" Target="http://www.pollens.fr/docs/vigilance.html" TargetMode="External"/><Relationship Id="rId1" Type="http://schemas.openxmlformats.org/officeDocument/2006/relationships/slideLayout" Target="../slideLayouts/slideLayout2.xml"/><Relationship Id="rId6" Type="http://schemas.openxmlformats.org/officeDocument/2006/relationships/hyperlink" Target="https://www.pollenundallergie.ch/Image/pflanzen/Plantago_Pollen_100X138.jpg" TargetMode="External"/><Relationship Id="rId11" Type="http://schemas.openxmlformats.org/officeDocument/2006/relationships/hyperlink" Target="http://allergenscienceandconsulting.com/wp-content/uploads/2015/01/Rumex-acetosella-pollen-1000X.jpg" TargetMode="External"/><Relationship Id="rId5" Type="http://schemas.openxmlformats.org/officeDocument/2006/relationships/hyperlink" Target="http://www.pollens.fr/_gfx/visuels/_graminees-02.jpg" TargetMode="External"/><Relationship Id="rId15" Type="http://schemas.openxmlformats.org/officeDocument/2006/relationships/hyperlink" Target="http://www.pollens.fr/_gfx/visuels/_ambroisie-02.jpg" TargetMode="External"/><Relationship Id="rId10" Type="http://schemas.openxmlformats.org/officeDocument/2006/relationships/hyperlink" Target="https://c7.alamy.com/compfr/3/eab4fb13d02c427d8928abd7f6c2e8e3/dt62xx.jpg" TargetMode="External"/><Relationship Id="rId4" Type="http://schemas.openxmlformats.org/officeDocument/2006/relationships/hyperlink" Target="http://www.pollens.fr/_gfx/visuels/_graminees-01.jpg" TargetMode="External"/><Relationship Id="rId9" Type="http://schemas.openxmlformats.org/officeDocument/2006/relationships/hyperlink" Target="https://c7.alamy.com/compfr/dt62xx/la-menthe-pouliot-mentha-pulegium-les-grains-de-pollen-sem-560x-de-grossissement-dt62xx.jpg" TargetMode="External"/><Relationship Id="rId14" Type="http://schemas.openxmlformats.org/officeDocument/2006/relationships/hyperlink" Target="http://www.pollens.fr/_gfx/visuels/_ambroisie-01.jpg"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www.pollens.fr/les-risques/historiques.php" TargetMode="External"/><Relationship Id="rId13" Type="http://schemas.openxmlformats.org/officeDocument/2006/relationships/hyperlink" Target="http://www.chu-rouen.fr/page/desensibilisation-immunologique" TargetMode="External"/><Relationship Id="rId18" Type="http://schemas.openxmlformats.org/officeDocument/2006/relationships/hyperlink" Target="https://commons.wikimedia.org/w/index.php?curid=2042450" TargetMode="External"/><Relationship Id="rId3" Type="http://schemas.openxmlformats.org/officeDocument/2006/relationships/hyperlink" Target="https://www.dropbox.com/home/Henry%20et%20Papa/Mati%C3%A8res/TPE/TPE%202018/fichier%20le%20plus%20recent?preview=http+menarini.docx" TargetMode="External"/><Relationship Id="rId7" Type="http://schemas.openxmlformats.org/officeDocument/2006/relationships/hyperlink" Target="http://www.stallergenesgreer.fr/le-mecanisme-daction-de-la-reaction-allergique" TargetMode="External"/><Relationship Id="rId12" Type="http://schemas.openxmlformats.org/officeDocument/2006/relationships/hyperlink" Target="https://www.jle.com/fr/revues/ers/sommaire.phtml?cle_parution=157" TargetMode="External"/><Relationship Id="rId17" Type="http://schemas.openxmlformats.org/officeDocument/2006/relationships/hyperlink" Target="https://commons.wikimedia.org/w/index.php?curid=1901455" TargetMode="External"/><Relationship Id="rId2" Type="http://schemas.openxmlformats.org/officeDocument/2006/relationships/hyperlink" Target="http://www.pollens.fr/les-risques/risques-par-ville-details.php?id_ville=7&amp;id_taxon=6" TargetMode="External"/><Relationship Id="rId16" Type="http://schemas.openxmlformats.org/officeDocument/2006/relationships/hyperlink" Target="https://commons.wikimedia.org/w/index.php?curid=6551661" TargetMode="External"/><Relationship Id="rId20" Type="http://schemas.openxmlformats.org/officeDocument/2006/relationships/hyperlink" Target="https://www.monpediatre.net/wp-content/uploads/2017/10/Immunotherapie.png" TargetMode="External"/><Relationship Id="rId1" Type="http://schemas.openxmlformats.org/officeDocument/2006/relationships/slideLayout" Target="../slideLayouts/slideLayout2.xml"/><Relationship Id="rId6" Type="http://schemas.openxmlformats.org/officeDocument/2006/relationships/hyperlink" Target="https://fr.123rf.com/photo_40056569_m&#233;canisme-de-la-fi&#232;vre-des-foins-montrant-pollen-fixation-sur-ige-sur-les-mastocytes-dans-la-peau-allerg.html" TargetMode="External"/><Relationship Id="rId11" Type="http://schemas.openxmlformats.org/officeDocument/2006/relationships/hyperlink" Target="https://www.jle.com/fr/revues/ers/e-docs/synergie_entre_pollens_et_polluants_chimiques_de_l_air_les_risques_croises_130005/article.phtml?tab=texte" TargetMode="External"/><Relationship Id="rId5" Type="http://schemas.openxmlformats.org/officeDocument/2006/relationships/hyperlink" Target="http://www.menarini.fr/allergologie-reaction-mecanisme.php" TargetMode="External"/><Relationship Id="rId15" Type="http://schemas.openxmlformats.org/officeDocument/2006/relationships/hyperlink" Target="https://commons.wikimedia.org/w/index.php?curid=7900347" TargetMode="External"/><Relationship Id="rId10" Type="http://schemas.openxmlformats.org/officeDocument/2006/relationships/hyperlink" Target="http://www.pollens.fr/les-risques/risques-par-ville-details.php?id_ville=40&amp;id_taxon=1" TargetMode="External"/><Relationship Id="rId19" Type="http://schemas.openxmlformats.org/officeDocument/2006/relationships/hyperlink" Target="http://www2.us.elsevierhealth.com/scripts/om.dll/serve?action=searchDB&amp;searchDBfor=art&amp;artType=abs&amp;id=as0091674903020220&amp;nav=abs" TargetMode="External"/><Relationship Id="rId4" Type="http://schemas.openxmlformats.org/officeDocument/2006/relationships/hyperlink" Target="https://www.entremed.fr/allergie-pollen-symptomes-remedes-traitement-sans-ordonnance/" TargetMode="External"/><Relationship Id="rId9" Type="http://schemas.openxmlformats.org/officeDocument/2006/relationships/hyperlink" Target="http://www.pollens.fr/les-risques/risques-par-ville-details.php?id_ville=63&amp;id_taxon=1" TargetMode="External"/><Relationship Id="rId14" Type="http://schemas.openxmlformats.org/officeDocument/2006/relationships/hyperlink" Target="https://i.ytimg.com/vi/B23as3n0BJo/hqdefault.jpg"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files.photosnack.net/albums/images/a95987c27883b7016f377ai302971541/scale-350x350" TargetMode="External"/><Relationship Id="rId13" Type="http://schemas.openxmlformats.org/officeDocument/2006/relationships/hyperlink" Target="http://www.aitc-group.com/alahram2/index.php/products/imaging/microscopy-systems/oct-imaging/1325-nm-oct-microscope-module-detail" TargetMode="External"/><Relationship Id="rId3" Type="http://schemas.openxmlformats.org/officeDocument/2006/relationships/hyperlink" Target="https://drive.google.com/open?id=1DkypA1O5ZflHyt4l_9IcFAvmbe6lyyJl" TargetMode="External"/><Relationship Id="rId7" Type="http://schemas.openxmlformats.org/officeDocument/2006/relationships/hyperlink" Target="https://drive.google.com/open?id=1NzobblL-XQg2K4zhTlHqUiImu3UzE-D9" TargetMode="External"/><Relationship Id="rId12" Type="http://schemas.openxmlformats.org/officeDocument/2006/relationships/hyperlink" Target="https://drive.google.com/open?id=1QbrEPbIEhyJ8fIvosXM7GxbwnAltvsIP" TargetMode="External"/><Relationship Id="rId2" Type="http://schemas.openxmlformats.org/officeDocument/2006/relationships/hyperlink" Target="https://docplayer.fr/docs-images/48/24882598/images/40-0.jpg" TargetMode="External"/><Relationship Id="rId1" Type="http://schemas.openxmlformats.org/officeDocument/2006/relationships/slideLayout" Target="../slideLayouts/slideLayout2.xml"/><Relationship Id="rId6" Type="http://schemas.openxmlformats.org/officeDocument/2006/relationships/hyperlink" Target="http://boutiquedessciences.universite-lyon.fr/servlet/com.univ.collaboratif.utils.LectureFichiergw?ID_FICHIER=1251709164677" TargetMode="External"/><Relationship Id="rId11" Type="http://schemas.openxmlformats.org/officeDocument/2006/relationships/hyperlink" Target="https://drive.google.com/open?id=1faqSlOl0Ke06YHMjrfajceOpEwFeclPE" TargetMode="External"/><Relationship Id="rId5" Type="http://schemas.openxmlformats.org/officeDocument/2006/relationships/hyperlink" Target="https://encrypted-tbn0.gstatic.com/images?q=tbn:ANd9GcQCRjSPo1UUpbcosegeJVirIdF_dQidMNYjwPH66xYc9rZLf1DW" TargetMode="External"/><Relationship Id="rId10" Type="http://schemas.openxmlformats.org/officeDocument/2006/relationships/hyperlink" Target="http://files.photosnack.net/albums/images/8bfe42290fa15d894b06c5i302971576/scale-350x350" TargetMode="External"/><Relationship Id="rId4" Type="http://schemas.openxmlformats.org/officeDocument/2006/relationships/hyperlink" Target="http://www.pollens.fr/le-reseau/images/buse-de-captage.jpg" TargetMode="External"/><Relationship Id="rId9" Type="http://schemas.openxmlformats.org/officeDocument/2006/relationships/hyperlink" Target="https://drive.google.com/open?id=1aZg8TUUSMRWaa8pT_7NFuRJelE_Y7BJq" TargetMode="External"/><Relationship Id="rId14" Type="http://schemas.openxmlformats.org/officeDocument/2006/relationships/hyperlink" Target="http://www.aitc-group.com/alahram2/images/stories/virtuemart/product/378_octmicmounted-nikonfn1.png"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www.pollens.fr/les-risques/risques-par-ville-details.php?id_ville=90&amp;id_taxon=54" TargetMode="External"/><Relationship Id="rId13" Type="http://schemas.openxmlformats.org/officeDocument/2006/relationships/hyperlink" Target="http://s1.1zoom.me/b5050/954/Sunflowers_Birds_Closeup_448120_1680x1050.jpg" TargetMode="External"/><Relationship Id="rId18" Type="http://schemas.openxmlformats.org/officeDocument/2006/relationships/hyperlink" Target="https://encrypted-tbn0.gstatic.com/images?q=tbn:ANd9GcSOA0BLUXUxLxIHfK05XDIbBeZKs1rOV34Kr1fTXc0qkNBzTML2" TargetMode="External"/><Relationship Id="rId3" Type="http://schemas.openxmlformats.org/officeDocument/2006/relationships/hyperlink" Target="http://www.pollens.fr/les-risques/risques-par-ville-details.php?id_ville=40&amp;id_taxon=9" TargetMode="External"/><Relationship Id="rId7" Type="http://schemas.openxmlformats.org/officeDocument/2006/relationships/hyperlink" Target="http://www.pollens.fr/les-risques/risques-par-ville-details.php?id_ville=7&amp;id_taxon=9" TargetMode="External"/><Relationship Id="rId12" Type="http://schemas.openxmlformats.org/officeDocument/2006/relationships/hyperlink" Target="https://www.worldallergy.org/" TargetMode="External"/><Relationship Id="rId17" Type="http://schemas.openxmlformats.org/officeDocument/2006/relationships/hyperlink" Target="https://photos.lci.fr/images/1920/1080/les-allergies-aux-pollens-concernent-18-millions-de-francais-20180416-1608-c93746-0@1x.jpeg" TargetMode="External"/><Relationship Id="rId2" Type="http://schemas.openxmlformats.org/officeDocument/2006/relationships/hyperlink" Target="http://www.pollens.fr/les-risques/risques-par-ville-details.php?id_ville=40&amp;id_taxon=13" TargetMode="External"/><Relationship Id="rId16" Type="http://schemas.openxmlformats.org/officeDocument/2006/relationships/hyperlink" Target="https://www.researchgate.net/profile/Etienne_Cassagne/publication/37294206/figure/fig2/AS:549246639906818@1507962011600/Les-composants-du-corps-central-du-capteur-pollinique.png" TargetMode="External"/><Relationship Id="rId1" Type="http://schemas.openxmlformats.org/officeDocument/2006/relationships/slideLayout" Target="../slideLayouts/slideLayout2.xml"/><Relationship Id="rId6" Type="http://schemas.openxmlformats.org/officeDocument/2006/relationships/hyperlink" Target="http://www.pollens.fr/les-risques/risques-par-ville-details.php?id_ville=7&amp;id_taxon=54" TargetMode="External"/><Relationship Id="rId11" Type="http://schemas.openxmlformats.org/officeDocument/2006/relationships/hyperlink" Target="http://www.pollens.fr/les-risques/risques-par-ville-details.php?id_ville=29&amp;id_taxon=9" TargetMode="External"/><Relationship Id="rId5" Type="http://schemas.openxmlformats.org/officeDocument/2006/relationships/hyperlink" Target="http://www.pollens.fr/les-risques/risques-par-ville-details.php?id_ville=26&amp;id_taxon=9" TargetMode="External"/><Relationship Id="rId15" Type="http://schemas.openxmlformats.org/officeDocument/2006/relationships/hyperlink" Target="https://www.pollens.fr/medias/img/app-fr-v2.svg" TargetMode="External"/><Relationship Id="rId10" Type="http://schemas.openxmlformats.org/officeDocument/2006/relationships/hyperlink" Target="http://www.pollens.fr/les-risques/risques-par-ville-details.php?id_ville=29&amp;id_taxon=54" TargetMode="External"/><Relationship Id="rId19" Type="http://schemas.openxmlformats.org/officeDocument/2006/relationships/hyperlink" Target="https://www.newscientist.com/article/2114930-bees-of-the-sea-tiny-crustaceans-pollinate-underwater-plants/" TargetMode="External"/><Relationship Id="rId4" Type="http://schemas.openxmlformats.org/officeDocument/2006/relationships/hyperlink" Target="http://www.pollens.fr/les-risques/risques-par-ville-details.php?id_ville=26&amp;id_taxon=54" TargetMode="External"/><Relationship Id="rId9" Type="http://schemas.openxmlformats.org/officeDocument/2006/relationships/hyperlink" Target="http://www.pollens.fr/les-risques/risques-par-ville-details.php?id_ville=90&amp;id_taxon=9" TargetMode="External"/><Relationship Id="rId14" Type="http://schemas.openxmlformats.org/officeDocument/2006/relationships/hyperlink" Target="https://www.ledauphine.com/france-monde/2017/06/25/alerte-rouge-pour-les-allergiques-aux-polle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flowers&#10;&#10;Description automatically generated">
            <a:extLst>
              <a:ext uri="{FF2B5EF4-FFF2-40B4-BE49-F238E27FC236}">
                <a16:creationId xmlns:a16="http://schemas.microsoft.com/office/drawing/2014/main" id="{ADDEFEE8-720A-0047-8981-36DCBB2B3128}"/>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re 1"/>
          <p:cNvSpPr>
            <a:spLocks noGrp="1"/>
          </p:cNvSpPr>
          <p:nvPr>
            <p:ph type="ctrTitle"/>
          </p:nvPr>
        </p:nvSpPr>
        <p:spPr>
          <a:xfrm>
            <a:off x="685800" y="1212479"/>
            <a:ext cx="7772400" cy="2187674"/>
          </a:xfrm>
        </p:spPr>
        <p:txBody>
          <a:bodyPr/>
          <a:lstStyle/>
          <a:p>
            <a:r>
              <a:rPr lang="fr-FR" b="1" dirty="0"/>
              <a:t>TPE: matière et forme</a:t>
            </a:r>
          </a:p>
        </p:txBody>
      </p:sp>
      <p:sp>
        <p:nvSpPr>
          <p:cNvPr id="12" name="Sous-titre 2"/>
          <p:cNvSpPr>
            <a:spLocks noGrp="1"/>
          </p:cNvSpPr>
          <p:nvPr>
            <p:ph type="subTitle" idx="1"/>
          </p:nvPr>
        </p:nvSpPr>
        <p:spPr>
          <a:xfrm>
            <a:off x="1371600" y="3140968"/>
            <a:ext cx="6400800" cy="2497832"/>
          </a:xfrm>
        </p:spPr>
        <p:txBody>
          <a:bodyPr/>
          <a:lstStyle/>
          <a:p>
            <a:r>
              <a:rPr lang="fr-FR" b="1" dirty="0">
                <a:solidFill>
                  <a:schemeClr val="tx1"/>
                </a:solidFill>
              </a:rPr>
              <a:t>Le pollen </a:t>
            </a:r>
          </a:p>
        </p:txBody>
      </p:sp>
      <p:sp>
        <p:nvSpPr>
          <p:cNvPr id="13" name="ZoneTexte 12"/>
          <p:cNvSpPr txBox="1"/>
          <p:nvPr/>
        </p:nvSpPr>
        <p:spPr>
          <a:xfrm>
            <a:off x="179512" y="4992211"/>
            <a:ext cx="8836264" cy="1477328"/>
          </a:xfrm>
          <a:prstGeom prst="rect">
            <a:avLst/>
          </a:prstGeom>
          <a:noFill/>
        </p:spPr>
        <p:txBody>
          <a:bodyPr wrap="square" rtlCol="0">
            <a:spAutoFit/>
          </a:bodyPr>
          <a:lstStyle/>
          <a:p>
            <a:pPr algn="ctr" fontAlgn="base"/>
            <a:r>
              <a:rPr lang="fr-FR" b="1" dirty="0">
                <a:latin typeface="Calibri" panose="020F0502020204030204" pitchFamily="34" charset="0"/>
              </a:rPr>
              <a:t>Présenté par</a:t>
            </a:r>
            <a:r>
              <a:rPr lang="en-US" b="1" dirty="0">
                <a:latin typeface="Calibri" panose="020F0502020204030204" pitchFamily="34" charset="0"/>
              </a:rPr>
              <a:t>​</a:t>
            </a:r>
            <a:endParaRPr lang="en-US" b="1" dirty="0">
              <a:latin typeface="Segoe UI"/>
            </a:endParaRPr>
          </a:p>
          <a:p>
            <a:pPr algn="ctr" fontAlgn="base"/>
            <a:r>
              <a:rPr lang="fr-FR" b="1" dirty="0">
                <a:latin typeface="Calibri" panose="020F0502020204030204" pitchFamily="34" charset="0"/>
              </a:rPr>
              <a:t>Henry Letellier</a:t>
            </a:r>
            <a:r>
              <a:rPr lang="en-US" b="1" dirty="0">
                <a:latin typeface="Calibri" panose="020F0502020204030204" pitchFamily="34" charset="0"/>
              </a:rPr>
              <a:t>​</a:t>
            </a:r>
            <a:endParaRPr lang="en-US" b="1" dirty="0">
              <a:latin typeface="Segoe UI"/>
            </a:endParaRPr>
          </a:p>
          <a:p>
            <a:pPr algn="ctr" fontAlgn="base"/>
            <a:r>
              <a:rPr lang="fr-FR" b="1" dirty="0">
                <a:latin typeface="Calibri" panose="020F0502020204030204" pitchFamily="34" charset="0"/>
              </a:rPr>
              <a:t>Bastien</a:t>
            </a:r>
            <a:r>
              <a:rPr lang="en-US" b="1" dirty="0">
                <a:latin typeface="Calibri" panose="020F0502020204030204" pitchFamily="34" charset="0"/>
              </a:rPr>
              <a:t>​ </a:t>
            </a:r>
            <a:r>
              <a:rPr lang="fr-FR" b="1" dirty="0">
                <a:latin typeface="Calibri" panose="020F0502020204030204" pitchFamily="34" charset="0"/>
              </a:rPr>
              <a:t>Husson</a:t>
            </a:r>
            <a:endParaRPr lang="en-US" b="1" dirty="0">
              <a:latin typeface="Segoe UI"/>
            </a:endParaRPr>
          </a:p>
          <a:p>
            <a:pPr algn="ctr" fontAlgn="base"/>
            <a:r>
              <a:rPr lang="fr-FR" b="1" dirty="0">
                <a:latin typeface="Calibri" panose="020F0502020204030204" pitchFamily="34" charset="0"/>
              </a:rPr>
              <a:t>​</a:t>
            </a:r>
            <a:endParaRPr lang="fr-FR" b="1" dirty="0">
              <a:latin typeface="Segoe UI"/>
            </a:endParaRPr>
          </a:p>
          <a:p>
            <a:pPr algn="r" fontAlgn="base"/>
            <a:r>
              <a:rPr lang="fr-FR" b="1" dirty="0">
                <a:latin typeface="Calibri" panose="020F0502020204030204" pitchFamily="34" charset="0"/>
              </a:rPr>
              <a:t>Cours Hattemer, année 2018-2019</a:t>
            </a:r>
            <a:r>
              <a:rPr lang="en-US" b="1" dirty="0">
                <a:latin typeface="Calibri" panose="020F0502020204030204" pitchFamily="34" charset="0"/>
              </a:rPr>
              <a:t>​</a:t>
            </a:r>
            <a:endParaRPr lang="en-US" b="1" dirty="0">
              <a:latin typeface="Segoe U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pPr marL="342900" lvl="0" indent="-342900">
              <a:spcBef>
                <a:spcPct val="20000"/>
              </a:spcBef>
            </a:pPr>
            <a:r>
              <a:rPr lang="fr-FR" sz="3500" dirty="0">
                <a:solidFill>
                  <a:srgbClr val="FFFFFF"/>
                </a:solidFill>
              </a:rPr>
              <a:t>Lanzoni</a:t>
            </a:r>
          </a:p>
        </p:txBody>
      </p:sp>
      <p:sp>
        <p:nvSpPr>
          <p:cNvPr id="3" name="Espace réservé du contenu 2"/>
          <p:cNvSpPr>
            <a:spLocks noGrp="1"/>
          </p:cNvSpPr>
          <p:nvPr>
            <p:ph idx="1"/>
          </p:nvPr>
        </p:nvSpPr>
        <p:spPr>
          <a:xfrm>
            <a:off x="884419" y="2743280"/>
            <a:ext cx="7375161" cy="2693976"/>
          </a:xfrm>
        </p:spPr>
        <p:txBody>
          <a:bodyPr>
            <a:normAutofit/>
          </a:bodyPr>
          <a:lstStyle/>
          <a:p>
            <a:r>
              <a:rPr lang="fr-FR" sz="1700" dirty="0">
                <a:solidFill>
                  <a:srgbClr val="000000"/>
                </a:solidFill>
              </a:rPr>
              <a:t>Lanzoni</a:t>
            </a:r>
          </a:p>
          <a:p>
            <a:pPr lvl="1"/>
            <a:r>
              <a:rPr lang="fr-FR" sz="1700" dirty="0">
                <a:solidFill>
                  <a:srgbClr val="000000"/>
                </a:solidFill>
              </a:rPr>
              <a:t>Recueille le pollen</a:t>
            </a:r>
          </a:p>
          <a:p>
            <a:pPr lvl="1"/>
            <a:r>
              <a:rPr lang="fr-FR" sz="1700" dirty="0">
                <a:solidFill>
                  <a:srgbClr val="000000"/>
                </a:solidFill>
              </a:rPr>
              <a:t>Bande cellophane adhésive</a:t>
            </a:r>
          </a:p>
          <a:p>
            <a:pPr lvl="1"/>
            <a:r>
              <a:rPr lang="fr-FR" sz="1700" dirty="0">
                <a:solidFill>
                  <a:srgbClr val="000000"/>
                </a:solidFill>
              </a:rPr>
              <a:t>Scalpel</a:t>
            </a:r>
          </a:p>
          <a:p>
            <a:pPr lvl="1"/>
            <a:r>
              <a:rPr lang="fr-FR" sz="1700" dirty="0">
                <a:solidFill>
                  <a:srgbClr val="000000"/>
                </a:solidFill>
              </a:rPr>
              <a:t>Analyse</a:t>
            </a:r>
          </a:p>
          <a:p>
            <a:pPr lvl="1"/>
            <a:r>
              <a:rPr lang="fr-FR" sz="1700" dirty="0">
                <a:solidFill>
                  <a:srgbClr val="000000"/>
                </a:solidFill>
              </a:rPr>
              <a:t>Microscope</a:t>
            </a:r>
          </a:p>
          <a:p>
            <a:pPr lvl="1"/>
            <a:r>
              <a:rPr lang="fr-FR" sz="1700" dirty="0">
                <a:solidFill>
                  <a:srgbClr val="000000"/>
                </a:solidFill>
              </a:rPr>
              <a:t>Tableau</a:t>
            </a:r>
          </a:p>
        </p:txBody>
      </p:sp>
      <p:pic>
        <p:nvPicPr>
          <p:cNvPr id="9" name="Image 3" descr="C:\Users\User\Documents\001 TPE Pollen\Courbevoie, Île-de-France\IMG_0815.JPEG">
            <a:extLst>
              <a:ext uri="{FF2B5EF4-FFF2-40B4-BE49-F238E27FC236}">
                <a16:creationId xmlns:a16="http://schemas.microsoft.com/office/drawing/2014/main" id="{45D46DB6-B7BC-6D47-AE7B-E72829D8623B}"/>
              </a:ext>
            </a:extLst>
          </p:cNvPr>
          <p:cNvPicPr/>
          <p:nvPr/>
        </p:nvPicPr>
        <p:blipFill>
          <a:blip r:embed="rId3" cstate="print"/>
          <a:srcRect l="8980" t="1774" r="17018"/>
          <a:stretch>
            <a:fillRect/>
          </a:stretch>
        </p:blipFill>
        <p:spPr bwMode="auto">
          <a:xfrm>
            <a:off x="5022417" y="3024082"/>
            <a:ext cx="3237163" cy="32226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 descr="https://www.researchgate.net/profile/Etienne_Cassagne/publication/37294206/figure/fig2/AS:549246639906818@1507962011600/Les-composants-du-corps-central-du-capteur-pollinique.png">
            <a:extLst>
              <a:ext uri="{FF2B5EF4-FFF2-40B4-BE49-F238E27FC236}">
                <a16:creationId xmlns:a16="http://schemas.microsoft.com/office/drawing/2014/main" id="{5B6BFE66-E3A5-1D47-8010-F0E399CE0CF7}"/>
              </a:ext>
            </a:extLst>
          </p:cNvPr>
          <p:cNvPicPr>
            <a:picLocks noChangeAspect="1" noChangeArrowheads="1"/>
          </p:cNvPicPr>
          <p:nvPr/>
        </p:nvPicPr>
        <p:blipFill>
          <a:blip r:embed="rId4" cstate="print"/>
          <a:srcRect/>
          <a:stretch>
            <a:fillRect/>
          </a:stretch>
        </p:blipFill>
        <p:spPr bwMode="auto">
          <a:xfrm>
            <a:off x="884419" y="5036322"/>
            <a:ext cx="3591597" cy="1728192"/>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pPr marL="342900" lvl="0" indent="-342900">
              <a:spcBef>
                <a:spcPct val="20000"/>
              </a:spcBef>
            </a:pPr>
            <a:r>
              <a:rPr lang="fr-FR" sz="3500" dirty="0">
                <a:solidFill>
                  <a:srgbClr val="FFFFFF"/>
                </a:solidFill>
              </a:rPr>
              <a:t>Lanzoni</a:t>
            </a:r>
          </a:p>
        </p:txBody>
      </p:sp>
      <p:pic>
        <p:nvPicPr>
          <p:cNvPr id="12" name="Espace réservé du contenu 3" descr="Buse de captage">
            <a:extLst>
              <a:ext uri="{FF2B5EF4-FFF2-40B4-BE49-F238E27FC236}">
                <a16:creationId xmlns:a16="http://schemas.microsoft.com/office/drawing/2014/main" id="{5932749C-C158-E646-812A-53E9D6B85E70}"/>
              </a:ext>
            </a:extLst>
          </p:cNvPr>
          <p:cNvPicPr>
            <a:picLocks/>
          </p:cNvPicPr>
          <p:nvPr/>
        </p:nvPicPr>
        <p:blipFill>
          <a:blip r:embed="rId4" cstate="print"/>
          <a:srcRect l="22523" t="12329" r="22522" b="17808"/>
          <a:stretch>
            <a:fillRect/>
          </a:stretch>
        </p:blipFill>
        <p:spPr bwMode="auto">
          <a:xfrm>
            <a:off x="488098" y="2168869"/>
            <a:ext cx="1482518" cy="1239482"/>
          </a:xfrm>
          <a:prstGeom prst="rect">
            <a:avLst/>
          </a:prstGeom>
          <a:noFill/>
          <a:ln w="9525">
            <a:noFill/>
            <a:miter lim="800000"/>
            <a:headEnd/>
            <a:tailEnd/>
          </a:ln>
        </p:spPr>
      </p:pic>
      <p:pic>
        <p:nvPicPr>
          <p:cNvPr id="13" name="Image 5" descr="https://encrypted-tbn0.gstatic.com/images?q=tbn:ANd9GcQCRjSPo1UUpbcosegeJVirIdF_dQidMNYjwPH66xYc9rZLf1DW">
            <a:extLst>
              <a:ext uri="{FF2B5EF4-FFF2-40B4-BE49-F238E27FC236}">
                <a16:creationId xmlns:a16="http://schemas.microsoft.com/office/drawing/2014/main" id="{5FB6DD8E-87C6-9744-B99E-03A9784F3DED}"/>
              </a:ext>
            </a:extLst>
          </p:cNvPr>
          <p:cNvPicPr/>
          <p:nvPr/>
        </p:nvPicPr>
        <p:blipFill>
          <a:blip r:embed="rId5" cstate="print"/>
          <a:srcRect l="42750" t="11210" r="43504" b="35765"/>
          <a:stretch>
            <a:fillRect/>
          </a:stretch>
        </p:blipFill>
        <p:spPr bwMode="auto">
          <a:xfrm>
            <a:off x="3003245" y="1276908"/>
            <a:ext cx="720080" cy="2262700"/>
          </a:xfrm>
          <a:prstGeom prst="rect">
            <a:avLst/>
          </a:prstGeom>
          <a:noFill/>
          <a:ln w="9525">
            <a:noFill/>
            <a:miter lim="800000"/>
            <a:headEnd/>
            <a:tailEnd/>
          </a:ln>
        </p:spPr>
      </p:pic>
      <p:pic>
        <p:nvPicPr>
          <p:cNvPr id="14" name="Image 7" descr="C:\Users\User\Documents\001 TPE Pollen\Courbevoie, Île-de-France\IMG_0972.JPEG">
            <a:extLst>
              <a:ext uri="{FF2B5EF4-FFF2-40B4-BE49-F238E27FC236}">
                <a16:creationId xmlns:a16="http://schemas.microsoft.com/office/drawing/2014/main" id="{8AAE647B-2487-7D43-87EE-0AF219CB3468}"/>
              </a:ext>
            </a:extLst>
          </p:cNvPr>
          <p:cNvPicPr/>
          <p:nvPr/>
        </p:nvPicPr>
        <p:blipFill>
          <a:blip r:embed="rId6" cstate="print"/>
          <a:srcRect l="22118" t="10865" r="35613" b="32151"/>
          <a:stretch>
            <a:fillRect/>
          </a:stretch>
        </p:blipFill>
        <p:spPr bwMode="auto">
          <a:xfrm>
            <a:off x="6061437" y="2553870"/>
            <a:ext cx="1448190" cy="1476040"/>
          </a:xfrm>
          <a:prstGeom prst="rect">
            <a:avLst/>
          </a:prstGeom>
          <a:noFill/>
          <a:ln w="9525">
            <a:noFill/>
            <a:miter lim="800000"/>
            <a:headEnd/>
            <a:tailEnd/>
          </a:ln>
        </p:spPr>
      </p:pic>
      <p:sp>
        <p:nvSpPr>
          <p:cNvPr id="15" name="ZoneTexte 4">
            <a:extLst>
              <a:ext uri="{FF2B5EF4-FFF2-40B4-BE49-F238E27FC236}">
                <a16:creationId xmlns:a16="http://schemas.microsoft.com/office/drawing/2014/main" id="{B6B75CE0-47DF-164D-86CF-FF858DD4850D}"/>
              </a:ext>
            </a:extLst>
          </p:cNvPr>
          <p:cNvSpPr txBox="1"/>
          <p:nvPr/>
        </p:nvSpPr>
        <p:spPr>
          <a:xfrm>
            <a:off x="475320" y="3772884"/>
            <a:ext cx="3672408" cy="369332"/>
          </a:xfrm>
          <a:prstGeom prst="rect">
            <a:avLst/>
          </a:prstGeom>
          <a:noFill/>
        </p:spPr>
        <p:txBody>
          <a:bodyPr wrap="square" rtlCol="0">
            <a:spAutoFit/>
          </a:bodyPr>
          <a:lstStyle/>
          <a:p>
            <a:r>
              <a:rPr lang="fr-FR" dirty="0"/>
              <a:t>Buse de captage</a:t>
            </a:r>
          </a:p>
        </p:txBody>
      </p:sp>
      <p:sp>
        <p:nvSpPr>
          <p:cNvPr id="16" name="ZoneTexte 6">
            <a:extLst>
              <a:ext uri="{FF2B5EF4-FFF2-40B4-BE49-F238E27FC236}">
                <a16:creationId xmlns:a16="http://schemas.microsoft.com/office/drawing/2014/main" id="{E4B6EC15-AD7F-1747-A84A-1BD42CAA0E7C}"/>
              </a:ext>
            </a:extLst>
          </p:cNvPr>
          <p:cNvSpPr txBox="1"/>
          <p:nvPr/>
        </p:nvSpPr>
        <p:spPr>
          <a:xfrm>
            <a:off x="2863730" y="3742316"/>
            <a:ext cx="3004414" cy="369332"/>
          </a:xfrm>
          <a:prstGeom prst="rect">
            <a:avLst/>
          </a:prstGeom>
          <a:noFill/>
        </p:spPr>
        <p:txBody>
          <a:bodyPr wrap="square" rtlCol="0">
            <a:spAutoFit/>
          </a:bodyPr>
          <a:lstStyle/>
          <a:p>
            <a:r>
              <a:rPr lang="fr-FR" dirty="0"/>
              <a:t>Bande cellophane adhésive</a:t>
            </a:r>
          </a:p>
        </p:txBody>
      </p:sp>
      <p:sp>
        <p:nvSpPr>
          <p:cNvPr id="17" name="ZoneTexte 8">
            <a:extLst>
              <a:ext uri="{FF2B5EF4-FFF2-40B4-BE49-F238E27FC236}">
                <a16:creationId xmlns:a16="http://schemas.microsoft.com/office/drawing/2014/main" id="{0DA53235-E234-AB4A-B654-B3BA697283FC}"/>
              </a:ext>
            </a:extLst>
          </p:cNvPr>
          <p:cNvSpPr txBox="1"/>
          <p:nvPr/>
        </p:nvSpPr>
        <p:spPr>
          <a:xfrm>
            <a:off x="7589179" y="3772884"/>
            <a:ext cx="1152128" cy="369332"/>
          </a:xfrm>
          <a:prstGeom prst="rect">
            <a:avLst/>
          </a:prstGeom>
          <a:noFill/>
        </p:spPr>
        <p:txBody>
          <a:bodyPr wrap="square" rtlCol="0">
            <a:spAutoFit/>
          </a:bodyPr>
          <a:lstStyle/>
          <a:p>
            <a:r>
              <a:rPr lang="fr-FR" dirty="0"/>
              <a:t>Tambour</a:t>
            </a:r>
          </a:p>
        </p:txBody>
      </p:sp>
      <p:sp>
        <p:nvSpPr>
          <p:cNvPr id="18" name="ZoneTexte 4">
            <a:extLst>
              <a:ext uri="{FF2B5EF4-FFF2-40B4-BE49-F238E27FC236}">
                <a16:creationId xmlns:a16="http://schemas.microsoft.com/office/drawing/2014/main" id="{1F06EA88-A5A5-4649-9D84-46105377C92B}"/>
              </a:ext>
            </a:extLst>
          </p:cNvPr>
          <p:cNvSpPr txBox="1"/>
          <p:nvPr/>
        </p:nvSpPr>
        <p:spPr>
          <a:xfrm>
            <a:off x="430628" y="6255392"/>
            <a:ext cx="3672408" cy="369332"/>
          </a:xfrm>
          <a:prstGeom prst="rect">
            <a:avLst/>
          </a:prstGeom>
          <a:noFill/>
        </p:spPr>
        <p:txBody>
          <a:bodyPr wrap="square" rtlCol="0">
            <a:spAutoFit/>
          </a:bodyPr>
          <a:lstStyle/>
          <a:p>
            <a:r>
              <a:rPr lang="fr-FR" dirty="0"/>
              <a:t>Horloge</a:t>
            </a:r>
          </a:p>
        </p:txBody>
      </p:sp>
      <p:sp>
        <p:nvSpPr>
          <p:cNvPr id="19" name="ZoneTexte 6">
            <a:extLst>
              <a:ext uri="{FF2B5EF4-FFF2-40B4-BE49-F238E27FC236}">
                <a16:creationId xmlns:a16="http://schemas.microsoft.com/office/drawing/2014/main" id="{5B402760-A4FF-BD42-A005-D151256DDD14}"/>
              </a:ext>
            </a:extLst>
          </p:cNvPr>
          <p:cNvSpPr txBox="1"/>
          <p:nvPr/>
        </p:nvSpPr>
        <p:spPr>
          <a:xfrm>
            <a:off x="2890440" y="6289843"/>
            <a:ext cx="4752528" cy="369332"/>
          </a:xfrm>
          <a:prstGeom prst="rect">
            <a:avLst/>
          </a:prstGeom>
          <a:noFill/>
        </p:spPr>
        <p:txBody>
          <a:bodyPr wrap="square" rtlCol="0">
            <a:spAutoFit/>
          </a:bodyPr>
          <a:lstStyle/>
          <a:p>
            <a:r>
              <a:rPr lang="fr-FR" dirty="0"/>
              <a:t>Baromètre</a:t>
            </a:r>
          </a:p>
        </p:txBody>
      </p:sp>
      <p:sp>
        <p:nvSpPr>
          <p:cNvPr id="20" name="ZoneTexte 8">
            <a:extLst>
              <a:ext uri="{FF2B5EF4-FFF2-40B4-BE49-F238E27FC236}">
                <a16:creationId xmlns:a16="http://schemas.microsoft.com/office/drawing/2014/main" id="{B825E243-723D-EB4D-88D7-501DF933DAE4}"/>
              </a:ext>
            </a:extLst>
          </p:cNvPr>
          <p:cNvSpPr txBox="1"/>
          <p:nvPr/>
        </p:nvSpPr>
        <p:spPr>
          <a:xfrm>
            <a:off x="6887013" y="5373907"/>
            <a:ext cx="4680520" cy="646331"/>
          </a:xfrm>
          <a:prstGeom prst="rect">
            <a:avLst/>
          </a:prstGeom>
          <a:noFill/>
        </p:spPr>
        <p:txBody>
          <a:bodyPr wrap="square" rtlCol="0">
            <a:spAutoFit/>
          </a:bodyPr>
          <a:lstStyle/>
          <a:p>
            <a:r>
              <a:rPr lang="fr-FR" dirty="0"/>
              <a:t>Tambour avec bande</a:t>
            </a:r>
          </a:p>
          <a:p>
            <a:r>
              <a:rPr lang="fr-FR" dirty="0"/>
              <a:t>cellophane adhésive</a:t>
            </a:r>
          </a:p>
        </p:txBody>
      </p:sp>
      <p:pic>
        <p:nvPicPr>
          <p:cNvPr id="21" name="Image 10" descr="http://files.photosnack.net/albums/images/a95987c27883b7016f377ai302971541/scale-350x350">
            <a:extLst>
              <a:ext uri="{FF2B5EF4-FFF2-40B4-BE49-F238E27FC236}">
                <a16:creationId xmlns:a16="http://schemas.microsoft.com/office/drawing/2014/main" id="{F5CD1663-6016-B443-BBA9-39A0F0CD85A6}"/>
              </a:ext>
            </a:extLst>
          </p:cNvPr>
          <p:cNvPicPr/>
          <p:nvPr/>
        </p:nvPicPr>
        <p:blipFill>
          <a:blip r:embed="rId7" cstate="print"/>
          <a:srcRect l="28000" t="29008" r="38857" b="36641"/>
          <a:stretch>
            <a:fillRect/>
          </a:stretch>
        </p:blipFill>
        <p:spPr bwMode="auto">
          <a:xfrm>
            <a:off x="467544" y="4732510"/>
            <a:ext cx="1962069" cy="1512168"/>
          </a:xfrm>
          <a:prstGeom prst="rect">
            <a:avLst/>
          </a:prstGeom>
          <a:noFill/>
          <a:ln w="9525">
            <a:noFill/>
            <a:miter lim="800000"/>
            <a:headEnd/>
            <a:tailEnd/>
          </a:ln>
        </p:spPr>
      </p:pic>
      <p:pic>
        <p:nvPicPr>
          <p:cNvPr id="22" name="Image 11" descr="C:\Users\User\Documents\001 TPE Pollen\Courbevoie, Île-de-France\IMG_0816.JPEG">
            <a:extLst>
              <a:ext uri="{FF2B5EF4-FFF2-40B4-BE49-F238E27FC236}">
                <a16:creationId xmlns:a16="http://schemas.microsoft.com/office/drawing/2014/main" id="{F21B365C-2A16-004E-9DCB-EF28D57D18FA}"/>
              </a:ext>
            </a:extLst>
          </p:cNvPr>
          <p:cNvPicPr/>
          <p:nvPr/>
        </p:nvPicPr>
        <p:blipFill>
          <a:blip r:embed="rId8" cstate="print"/>
          <a:srcRect l="25443" t="9091" r="41273" b="1996"/>
          <a:stretch>
            <a:fillRect/>
          </a:stretch>
        </p:blipFill>
        <p:spPr bwMode="auto">
          <a:xfrm>
            <a:off x="3003245" y="4278231"/>
            <a:ext cx="1008112" cy="2016224"/>
          </a:xfrm>
          <a:prstGeom prst="rect">
            <a:avLst/>
          </a:prstGeom>
          <a:noFill/>
          <a:ln w="9525">
            <a:noFill/>
            <a:miter lim="800000"/>
            <a:headEnd/>
            <a:tailEnd/>
          </a:ln>
        </p:spPr>
      </p:pic>
      <p:pic>
        <p:nvPicPr>
          <p:cNvPr id="23" name="Image 12" descr="http://files.photosnack.net/albums/images/8bfe42290fa15d894b06c5i302971576/scale-350x350">
            <a:extLst>
              <a:ext uri="{FF2B5EF4-FFF2-40B4-BE49-F238E27FC236}">
                <a16:creationId xmlns:a16="http://schemas.microsoft.com/office/drawing/2014/main" id="{92AA03CF-0EB9-1940-896F-BAB2AB5D670A}"/>
              </a:ext>
            </a:extLst>
          </p:cNvPr>
          <p:cNvPicPr/>
          <p:nvPr/>
        </p:nvPicPr>
        <p:blipFill>
          <a:blip r:embed="rId9" cstate="print"/>
          <a:srcRect l="35428" t="16412" r="12286" b="30153"/>
          <a:stretch>
            <a:fillRect/>
          </a:stretch>
        </p:blipFill>
        <p:spPr bwMode="auto">
          <a:xfrm>
            <a:off x="5317592" y="5160351"/>
            <a:ext cx="1458771" cy="1116000"/>
          </a:xfrm>
          <a:prstGeom prst="rect">
            <a:avLst/>
          </a:prstGeom>
          <a:noFill/>
          <a:ln w="9525">
            <a:noFill/>
            <a:miter lim="800000"/>
            <a:headEnd/>
            <a:tailEnd/>
          </a:ln>
        </p:spPr>
      </p:pic>
    </p:spTree>
    <p:extLst>
      <p:ext uri="{BB962C8B-B14F-4D97-AF65-F5344CB8AC3E}">
        <p14:creationId xmlns:p14="http://schemas.microsoft.com/office/powerpoint/2010/main" val="2711216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pPr marL="342900" lvl="0" indent="-342900">
              <a:spcBef>
                <a:spcPct val="20000"/>
              </a:spcBef>
            </a:pPr>
            <a:r>
              <a:rPr lang="fr-FR" sz="3500" dirty="0">
                <a:solidFill>
                  <a:srgbClr val="FFFFFF"/>
                </a:solidFill>
              </a:rPr>
              <a:t>Lanzoni</a:t>
            </a:r>
          </a:p>
        </p:txBody>
      </p:sp>
      <p:sp>
        <p:nvSpPr>
          <p:cNvPr id="29" name="ZoneTexte 4">
            <a:extLst>
              <a:ext uri="{FF2B5EF4-FFF2-40B4-BE49-F238E27FC236}">
                <a16:creationId xmlns:a16="http://schemas.microsoft.com/office/drawing/2014/main" id="{07FB63A7-3C87-3B4A-8938-69D5F4C5B637}"/>
              </a:ext>
            </a:extLst>
          </p:cNvPr>
          <p:cNvSpPr txBox="1"/>
          <p:nvPr/>
        </p:nvSpPr>
        <p:spPr>
          <a:xfrm>
            <a:off x="251520" y="4121256"/>
            <a:ext cx="3672408" cy="369332"/>
          </a:xfrm>
          <a:prstGeom prst="rect">
            <a:avLst/>
          </a:prstGeom>
          <a:noFill/>
        </p:spPr>
        <p:txBody>
          <a:bodyPr wrap="square" rtlCol="0">
            <a:spAutoFit/>
          </a:bodyPr>
          <a:lstStyle/>
          <a:p>
            <a:r>
              <a:rPr lang="fr-FR" dirty="0"/>
              <a:t>Plaque de découpage</a:t>
            </a:r>
          </a:p>
        </p:txBody>
      </p:sp>
      <p:sp>
        <p:nvSpPr>
          <p:cNvPr id="30" name="ZoneTexte 6">
            <a:extLst>
              <a:ext uri="{FF2B5EF4-FFF2-40B4-BE49-F238E27FC236}">
                <a16:creationId xmlns:a16="http://schemas.microsoft.com/office/drawing/2014/main" id="{AFD14DBC-BCBB-2B48-B313-8101EB5EE4EB}"/>
              </a:ext>
            </a:extLst>
          </p:cNvPr>
          <p:cNvSpPr txBox="1"/>
          <p:nvPr/>
        </p:nvSpPr>
        <p:spPr>
          <a:xfrm>
            <a:off x="3108588" y="4139788"/>
            <a:ext cx="4752528" cy="369332"/>
          </a:xfrm>
          <a:prstGeom prst="rect">
            <a:avLst/>
          </a:prstGeom>
          <a:noFill/>
        </p:spPr>
        <p:txBody>
          <a:bodyPr wrap="square" rtlCol="0">
            <a:spAutoFit/>
          </a:bodyPr>
          <a:lstStyle/>
          <a:p>
            <a:r>
              <a:rPr lang="fr-FR" dirty="0"/>
              <a:t>Pompe à vide</a:t>
            </a:r>
          </a:p>
        </p:txBody>
      </p:sp>
      <p:pic>
        <p:nvPicPr>
          <p:cNvPr id="31" name="Image 9" descr="C:\Users\User\Documents\001 TPE Pollen\Courbevoie, Île-de-France\IMG_0817.JPEG">
            <a:extLst>
              <a:ext uri="{FF2B5EF4-FFF2-40B4-BE49-F238E27FC236}">
                <a16:creationId xmlns:a16="http://schemas.microsoft.com/office/drawing/2014/main" id="{827ABCE9-0DA8-8D4C-9B15-7550BD461EA2}"/>
              </a:ext>
            </a:extLst>
          </p:cNvPr>
          <p:cNvPicPr/>
          <p:nvPr/>
        </p:nvPicPr>
        <p:blipFill rotWithShape="1">
          <a:blip r:embed="rId4" cstate="print"/>
          <a:srcRect l="12639" t="57650" r="44712" b="9091"/>
          <a:stretch/>
        </p:blipFill>
        <p:spPr bwMode="auto">
          <a:xfrm>
            <a:off x="252941" y="2798668"/>
            <a:ext cx="1993471" cy="1186701"/>
          </a:xfrm>
          <a:prstGeom prst="rect">
            <a:avLst/>
          </a:prstGeom>
          <a:noFill/>
          <a:ln w="9525">
            <a:noFill/>
            <a:miter lim="800000"/>
            <a:headEnd/>
            <a:tailEnd/>
          </a:ln>
        </p:spPr>
      </p:pic>
      <p:pic>
        <p:nvPicPr>
          <p:cNvPr id="32" name="Image 13" descr="C:\Users\User\Documents\001 TPE Pollen\Courbevoie, Île-de-France\IMG_0817.JPEG">
            <a:extLst>
              <a:ext uri="{FF2B5EF4-FFF2-40B4-BE49-F238E27FC236}">
                <a16:creationId xmlns:a16="http://schemas.microsoft.com/office/drawing/2014/main" id="{46313CFB-AFB8-024B-A778-1429B30EFF3C}"/>
              </a:ext>
            </a:extLst>
          </p:cNvPr>
          <p:cNvPicPr/>
          <p:nvPr/>
        </p:nvPicPr>
        <p:blipFill>
          <a:blip r:embed="rId5" cstate="print"/>
          <a:srcRect l="43670" t="11087" r="37177" b="75831"/>
          <a:stretch>
            <a:fillRect/>
          </a:stretch>
        </p:blipFill>
        <p:spPr bwMode="auto">
          <a:xfrm>
            <a:off x="3199761" y="2549985"/>
            <a:ext cx="2882194" cy="1487886"/>
          </a:xfrm>
          <a:prstGeom prst="rect">
            <a:avLst/>
          </a:prstGeom>
          <a:noFill/>
          <a:ln w="9525">
            <a:noFill/>
            <a:miter lim="800000"/>
            <a:headEnd/>
            <a:tailEnd/>
          </a:ln>
        </p:spPr>
      </p:pic>
      <p:pic>
        <p:nvPicPr>
          <p:cNvPr id="34" name="Image 8" descr="C:\Users\User\Documents\001 TPE Pollen\Courbevoie, Île-de-France\IMG_0841.JPEG">
            <a:extLst>
              <a:ext uri="{FF2B5EF4-FFF2-40B4-BE49-F238E27FC236}">
                <a16:creationId xmlns:a16="http://schemas.microsoft.com/office/drawing/2014/main" id="{514E5589-C6B0-BE42-BC5D-0E944EB055B5}"/>
              </a:ext>
            </a:extLst>
          </p:cNvPr>
          <p:cNvPicPr/>
          <p:nvPr/>
        </p:nvPicPr>
        <p:blipFill rotWithShape="1">
          <a:blip r:embed="rId6" cstate="print"/>
          <a:srcRect l="21062" r="20555" b="27548"/>
          <a:stretch/>
        </p:blipFill>
        <p:spPr bwMode="auto">
          <a:xfrm>
            <a:off x="266700" y="4816219"/>
            <a:ext cx="1979712" cy="1840295"/>
          </a:xfrm>
          <a:prstGeom prst="rect">
            <a:avLst/>
          </a:prstGeom>
          <a:noFill/>
          <a:ln w="9525">
            <a:noFill/>
            <a:miter lim="800000"/>
            <a:headEnd/>
            <a:tailEnd/>
          </a:ln>
        </p:spPr>
      </p:pic>
      <p:sp>
        <p:nvSpPr>
          <p:cNvPr id="35" name="ZoneTexte 6">
            <a:extLst>
              <a:ext uri="{FF2B5EF4-FFF2-40B4-BE49-F238E27FC236}">
                <a16:creationId xmlns:a16="http://schemas.microsoft.com/office/drawing/2014/main" id="{1507E82D-0A9F-DC44-AC02-51792C65C21F}"/>
              </a:ext>
            </a:extLst>
          </p:cNvPr>
          <p:cNvSpPr txBox="1"/>
          <p:nvPr/>
        </p:nvSpPr>
        <p:spPr>
          <a:xfrm>
            <a:off x="2358010" y="5099301"/>
            <a:ext cx="3851920" cy="646331"/>
          </a:xfrm>
          <a:prstGeom prst="rect">
            <a:avLst/>
          </a:prstGeom>
          <a:noFill/>
        </p:spPr>
        <p:txBody>
          <a:bodyPr wrap="square" rtlCol="0">
            <a:spAutoFit/>
          </a:bodyPr>
          <a:lstStyle/>
          <a:p>
            <a:r>
              <a:rPr lang="fr-FR" dirty="0"/>
              <a:t>Montage coloré et</a:t>
            </a:r>
          </a:p>
          <a:p>
            <a:r>
              <a:rPr lang="fr-FR" dirty="0"/>
              <a:t>Lamelle contenant des grains de pollen</a:t>
            </a:r>
          </a:p>
        </p:txBody>
      </p:sp>
      <p:pic>
        <p:nvPicPr>
          <p:cNvPr id="37" name="Image 10" descr="http://www.aitc-group.com/alahram2/images/stories/virtuemart/product/378_octmicmounted-nikonfn1.png">
            <a:extLst>
              <a:ext uri="{FF2B5EF4-FFF2-40B4-BE49-F238E27FC236}">
                <a16:creationId xmlns:a16="http://schemas.microsoft.com/office/drawing/2014/main" id="{EFF4FEF7-F675-644D-8253-809534687833}"/>
              </a:ext>
            </a:extLst>
          </p:cNvPr>
          <p:cNvPicPr/>
          <p:nvPr/>
        </p:nvPicPr>
        <p:blipFill>
          <a:blip r:embed="rId7" cstate="print"/>
          <a:srcRect l="2250" t="2201" r="32789"/>
          <a:stretch>
            <a:fillRect/>
          </a:stretch>
        </p:blipFill>
        <p:spPr bwMode="auto">
          <a:xfrm>
            <a:off x="6718770" y="4194507"/>
            <a:ext cx="1788415" cy="2446764"/>
          </a:xfrm>
          <a:prstGeom prst="rect">
            <a:avLst/>
          </a:prstGeom>
          <a:noFill/>
          <a:ln w="9525">
            <a:noFill/>
            <a:miter lim="800000"/>
            <a:headEnd/>
            <a:tailEnd/>
          </a:ln>
        </p:spPr>
      </p:pic>
      <p:sp>
        <p:nvSpPr>
          <p:cNvPr id="38" name="ZoneTexte 11">
            <a:extLst>
              <a:ext uri="{FF2B5EF4-FFF2-40B4-BE49-F238E27FC236}">
                <a16:creationId xmlns:a16="http://schemas.microsoft.com/office/drawing/2014/main" id="{5226CFB8-A18C-114C-A284-29CA2B522D76}"/>
              </a:ext>
            </a:extLst>
          </p:cNvPr>
          <p:cNvSpPr txBox="1"/>
          <p:nvPr/>
        </p:nvSpPr>
        <p:spPr>
          <a:xfrm>
            <a:off x="6718770" y="3770456"/>
            <a:ext cx="4392488" cy="369332"/>
          </a:xfrm>
          <a:prstGeom prst="rect">
            <a:avLst/>
          </a:prstGeom>
          <a:noFill/>
        </p:spPr>
        <p:txBody>
          <a:bodyPr wrap="square" rtlCol="0">
            <a:spAutoFit/>
          </a:bodyPr>
          <a:lstStyle/>
          <a:p>
            <a:r>
              <a:rPr lang="fr-FR" dirty="0"/>
              <a:t>Microscope</a:t>
            </a:r>
          </a:p>
        </p:txBody>
      </p:sp>
    </p:spTree>
    <p:extLst>
      <p:ext uri="{BB962C8B-B14F-4D97-AF65-F5344CB8AC3E}">
        <p14:creationId xmlns:p14="http://schemas.microsoft.com/office/powerpoint/2010/main" val="3196959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Gamma (2/3)</a:t>
            </a:r>
          </a:p>
        </p:txBody>
      </p:sp>
      <p:sp>
        <p:nvSpPr>
          <p:cNvPr id="3" name="Espace réservé du contenu 2"/>
          <p:cNvSpPr>
            <a:spLocks noGrp="1"/>
          </p:cNvSpPr>
          <p:nvPr>
            <p:ph idx="1"/>
          </p:nvPr>
        </p:nvSpPr>
        <p:spPr>
          <a:xfrm>
            <a:off x="884419" y="3092970"/>
            <a:ext cx="7375161" cy="2693976"/>
          </a:xfrm>
        </p:spPr>
        <p:txBody>
          <a:bodyPr>
            <a:normAutofit/>
          </a:bodyPr>
          <a:lstStyle/>
          <a:p>
            <a:r>
              <a:rPr lang="fr-FR" sz="1700" dirty="0">
                <a:solidFill>
                  <a:srgbClr val="000000"/>
                </a:solidFill>
              </a:rPr>
              <a:t>Gamma répertorié selon les procédures</a:t>
            </a:r>
          </a:p>
          <a:p>
            <a:r>
              <a:rPr lang="fr-FR" sz="1700" dirty="0">
                <a:solidFill>
                  <a:srgbClr val="000000"/>
                </a:solidFill>
              </a:rPr>
              <a:t>Bande découpée par jour</a:t>
            </a:r>
          </a:p>
          <a:p>
            <a:r>
              <a:rPr lang="fr-FR" sz="1700" dirty="0">
                <a:solidFill>
                  <a:srgbClr val="000000"/>
                </a:solidFill>
              </a:rPr>
              <a:t>Pollens dictés à l’ordinateur</a:t>
            </a:r>
          </a:p>
          <a:p>
            <a:r>
              <a:rPr lang="fr-FR" sz="1700" dirty="0">
                <a:solidFill>
                  <a:srgbClr val="000000"/>
                </a:solidFill>
              </a:rPr>
              <a:t>Résultats envoyés à la RNSA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Gamma (3/3)</a:t>
            </a:r>
          </a:p>
        </p:txBody>
      </p:sp>
      <p:pic>
        <p:nvPicPr>
          <p:cNvPr id="16" name="Picture 1858204759">
            <a:extLst>
              <a:ext uri="{FF2B5EF4-FFF2-40B4-BE49-F238E27FC236}">
                <a16:creationId xmlns:a16="http://schemas.microsoft.com/office/drawing/2014/main" id="{63688A4D-641A-1E4D-8A2E-B51CDD6FE94E}"/>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347864" y="2306290"/>
            <a:ext cx="1656184" cy="1345265"/>
          </a:xfrm>
          <a:prstGeom prst="rect">
            <a:avLst/>
          </a:prstGeom>
        </p:spPr>
      </p:pic>
      <p:pic>
        <p:nvPicPr>
          <p:cNvPr id="17" name="Picture 2" descr="RÃ©sultat de recherche d'images pour &quot;alerte rnsa&quot;">
            <a:extLst>
              <a:ext uri="{FF2B5EF4-FFF2-40B4-BE49-F238E27FC236}">
                <a16:creationId xmlns:a16="http://schemas.microsoft.com/office/drawing/2014/main" id="{2A717B28-D441-B044-84DE-28CCDE3A47E5}"/>
              </a:ext>
            </a:extLst>
          </p:cNvPr>
          <p:cNvPicPr>
            <a:picLocks noChangeAspect="1" noChangeArrowheads="1"/>
          </p:cNvPicPr>
          <p:nvPr/>
        </p:nvPicPr>
        <p:blipFill>
          <a:blip r:embed="rId4" cstate="print"/>
          <a:srcRect/>
          <a:stretch>
            <a:fillRect/>
          </a:stretch>
        </p:blipFill>
        <p:spPr bwMode="auto">
          <a:xfrm>
            <a:off x="5220072" y="2171490"/>
            <a:ext cx="1800200" cy="1431159"/>
          </a:xfrm>
          <a:prstGeom prst="rect">
            <a:avLst/>
          </a:prstGeom>
          <a:noFill/>
        </p:spPr>
      </p:pic>
      <p:pic>
        <p:nvPicPr>
          <p:cNvPr id="18" name="Picture 5" descr="C:\Users\User\Documents\001 TPE Pollen\app-fr-v2.png">
            <a:extLst>
              <a:ext uri="{FF2B5EF4-FFF2-40B4-BE49-F238E27FC236}">
                <a16:creationId xmlns:a16="http://schemas.microsoft.com/office/drawing/2014/main" id="{9A1AC214-C2CA-C848-B38D-9FF307099C52}"/>
              </a:ext>
            </a:extLst>
          </p:cNvPr>
          <p:cNvPicPr>
            <a:picLocks noChangeAspect="1" noChangeArrowheads="1"/>
          </p:cNvPicPr>
          <p:nvPr/>
        </p:nvPicPr>
        <p:blipFill>
          <a:blip r:embed="rId5" cstate="print"/>
          <a:srcRect/>
          <a:stretch>
            <a:fillRect/>
          </a:stretch>
        </p:blipFill>
        <p:spPr bwMode="auto">
          <a:xfrm>
            <a:off x="7308304" y="1866671"/>
            <a:ext cx="924816" cy="1944216"/>
          </a:xfrm>
          <a:prstGeom prst="rect">
            <a:avLst/>
          </a:prstGeom>
          <a:noFill/>
        </p:spPr>
      </p:pic>
      <p:pic>
        <p:nvPicPr>
          <p:cNvPr id="19" name="Picture 6">
            <a:extLst>
              <a:ext uri="{FF2B5EF4-FFF2-40B4-BE49-F238E27FC236}">
                <a16:creationId xmlns:a16="http://schemas.microsoft.com/office/drawing/2014/main" id="{4C667631-197E-D448-9EAC-6CE201B25E4F}"/>
              </a:ext>
            </a:extLst>
          </p:cNvPr>
          <p:cNvPicPr>
            <a:picLocks noChangeAspect="1" noChangeArrowheads="1"/>
          </p:cNvPicPr>
          <p:nvPr/>
        </p:nvPicPr>
        <p:blipFill>
          <a:blip r:embed="rId6" cstate="print"/>
          <a:srcRect/>
          <a:stretch>
            <a:fillRect/>
          </a:stretch>
        </p:blipFill>
        <p:spPr bwMode="auto">
          <a:xfrm>
            <a:off x="266700" y="4653136"/>
            <a:ext cx="5256584" cy="1307237"/>
          </a:xfrm>
          <a:prstGeom prst="rect">
            <a:avLst/>
          </a:prstGeom>
          <a:noFill/>
          <a:ln w="9525">
            <a:noFill/>
            <a:miter lim="800000"/>
            <a:headEnd/>
            <a:tailEnd/>
          </a:ln>
        </p:spPr>
      </p:pic>
      <p:pic>
        <p:nvPicPr>
          <p:cNvPr id="20" name="Picture 8" descr="RÃ©sultat de recherche d'images pour &quot;pub rnsa&quot;">
            <a:extLst>
              <a:ext uri="{FF2B5EF4-FFF2-40B4-BE49-F238E27FC236}">
                <a16:creationId xmlns:a16="http://schemas.microsoft.com/office/drawing/2014/main" id="{557D1325-3820-0C40-92B3-F6DC6C13E787}"/>
              </a:ext>
            </a:extLst>
          </p:cNvPr>
          <p:cNvPicPr>
            <a:picLocks noChangeAspect="1" noChangeArrowheads="1"/>
          </p:cNvPicPr>
          <p:nvPr/>
        </p:nvPicPr>
        <p:blipFill>
          <a:blip r:embed="rId7" cstate="print"/>
          <a:srcRect/>
          <a:stretch>
            <a:fillRect/>
          </a:stretch>
        </p:blipFill>
        <p:spPr bwMode="auto">
          <a:xfrm>
            <a:off x="4788024" y="4104065"/>
            <a:ext cx="3984772" cy="2241434"/>
          </a:xfrm>
          <a:prstGeom prst="rect">
            <a:avLst/>
          </a:prstGeom>
          <a:noFill/>
        </p:spPr>
      </p:pic>
      <p:pic>
        <p:nvPicPr>
          <p:cNvPr id="21" name="Picture 10" descr="RÃ©sultat de recherche d'images pour &quot;pub rnsa&quot;">
            <a:extLst>
              <a:ext uri="{FF2B5EF4-FFF2-40B4-BE49-F238E27FC236}">
                <a16:creationId xmlns:a16="http://schemas.microsoft.com/office/drawing/2014/main" id="{901BE314-5C90-B54A-ACC1-A685682E8056}"/>
              </a:ext>
            </a:extLst>
          </p:cNvPr>
          <p:cNvPicPr>
            <a:picLocks noChangeAspect="1" noChangeArrowheads="1"/>
          </p:cNvPicPr>
          <p:nvPr/>
        </p:nvPicPr>
        <p:blipFill>
          <a:blip r:embed="rId8" cstate="print"/>
          <a:srcRect/>
          <a:stretch>
            <a:fillRect/>
          </a:stretch>
        </p:blipFill>
        <p:spPr bwMode="auto">
          <a:xfrm>
            <a:off x="692015" y="1663895"/>
            <a:ext cx="2409825" cy="1895476"/>
          </a:xfrm>
          <a:prstGeom prst="rect">
            <a:avLst/>
          </a:prstGeom>
          <a:noFill/>
        </p:spPr>
      </p:pic>
    </p:spTree>
    <p:extLst>
      <p:ext uri="{BB962C8B-B14F-4D97-AF65-F5344CB8AC3E}">
        <p14:creationId xmlns:p14="http://schemas.microsoft.com/office/powerpoint/2010/main" val="28606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l="-16000" r="-16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Delta</a:t>
            </a:r>
          </a:p>
        </p:txBody>
      </p:sp>
      <p:sp>
        <p:nvSpPr>
          <p:cNvPr id="3" name="Espace réservé du contenu 2"/>
          <p:cNvSpPr>
            <a:spLocks noGrp="1"/>
          </p:cNvSpPr>
          <p:nvPr>
            <p:ph idx="1"/>
          </p:nvPr>
        </p:nvSpPr>
        <p:spPr>
          <a:xfrm>
            <a:off x="884419" y="3092970"/>
            <a:ext cx="3111517" cy="3765030"/>
          </a:xfrm>
        </p:spPr>
        <p:txBody>
          <a:bodyPr>
            <a:normAutofit/>
          </a:bodyPr>
          <a:lstStyle/>
          <a:p>
            <a:r>
              <a:rPr lang="fr-FR" sz="1800" dirty="0"/>
              <a:t>Voie aquatique</a:t>
            </a:r>
          </a:p>
          <a:p>
            <a:r>
              <a:rPr lang="fr-FR" sz="1800" dirty="0"/>
              <a:t>Quelques rares espèces de plantes aquatiques dispersent leur pollen dans l’eau</a:t>
            </a:r>
          </a:p>
          <a:p>
            <a:r>
              <a:rPr lang="fr-FR" sz="1800" dirty="0"/>
              <a:t>Forme du pollen allongée, transporté par les courants</a:t>
            </a:r>
          </a:p>
        </p:txBody>
      </p:sp>
      <p:pic>
        <p:nvPicPr>
          <p:cNvPr id="5" name="Picture 4" descr="A close up of a green field&#10;&#10;Description automatically generated">
            <a:extLst>
              <a:ext uri="{FF2B5EF4-FFF2-40B4-BE49-F238E27FC236}">
                <a16:creationId xmlns:a16="http://schemas.microsoft.com/office/drawing/2014/main" id="{91511CC8-251F-024D-AB39-61884388E1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1960" y="2767192"/>
            <a:ext cx="4415307" cy="29435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1604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l="-16000" r="-16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Alpha, Bêta, Gamma, Delta</a:t>
            </a:r>
          </a:p>
        </p:txBody>
      </p:sp>
      <p:sp>
        <p:nvSpPr>
          <p:cNvPr id="3" name="Espace réservé du contenu 2"/>
          <p:cNvSpPr>
            <a:spLocks noGrp="1"/>
          </p:cNvSpPr>
          <p:nvPr>
            <p:ph idx="1"/>
          </p:nvPr>
        </p:nvSpPr>
        <p:spPr>
          <a:xfrm>
            <a:off x="884419" y="3092970"/>
            <a:ext cx="7375161" cy="2693976"/>
          </a:xfrm>
        </p:spPr>
        <p:txBody>
          <a:bodyPr>
            <a:normAutofit/>
          </a:bodyPr>
          <a:lstStyle/>
          <a:p>
            <a:r>
              <a:rPr lang="fr-FR" sz="1800" dirty="0"/>
              <a:t>Témoin d’un crime</a:t>
            </a:r>
          </a:p>
          <a:p>
            <a:r>
              <a:rPr lang="fr-FR" sz="1800" dirty="0"/>
              <a:t>Pollen unique en fonction </a:t>
            </a:r>
            <a:br>
              <a:rPr lang="fr-FR" sz="1800" dirty="0"/>
            </a:br>
            <a:r>
              <a:rPr lang="fr-FR" sz="1800" dirty="0"/>
              <a:t>de l’habitat - signature</a:t>
            </a:r>
          </a:p>
          <a:p>
            <a:r>
              <a:rPr lang="fr-FR" sz="1800" dirty="0"/>
              <a:t>Pollen toujours présent après </a:t>
            </a:r>
            <a:br>
              <a:rPr lang="fr-FR" sz="1800" dirty="0"/>
            </a:br>
            <a:r>
              <a:rPr lang="fr-FR" sz="1800" dirty="0"/>
              <a:t>plusieurs lavages</a:t>
            </a:r>
          </a:p>
          <a:p>
            <a:r>
              <a:rPr lang="fr-FR" sz="1800" dirty="0"/>
              <a:t>Provenance d’un produit</a:t>
            </a:r>
          </a:p>
          <a:p>
            <a:r>
              <a:rPr lang="fr-FR" sz="1800" dirty="0"/>
              <a:t>Indices scientifique</a:t>
            </a:r>
          </a:p>
          <a:p>
            <a:endParaRPr lang="fr-FR" sz="1800" dirty="0"/>
          </a:p>
        </p:txBody>
      </p:sp>
      <p:pic>
        <p:nvPicPr>
          <p:cNvPr id="14" name="Picture 13" descr="A group of people in a room&#10;&#10;Description automatically generated">
            <a:extLst>
              <a:ext uri="{FF2B5EF4-FFF2-40B4-BE49-F238E27FC236}">
                <a16:creationId xmlns:a16="http://schemas.microsoft.com/office/drawing/2014/main" id="{19EB488A-6319-534D-8FA6-847BEF5A28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064" y="3062913"/>
            <a:ext cx="3347864" cy="22319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073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Conclusion</a:t>
            </a:r>
          </a:p>
        </p:txBody>
      </p:sp>
      <p:graphicFrame>
        <p:nvGraphicFramePr>
          <p:cNvPr id="5" name="Espace réservé du contenu 2">
            <a:extLst>
              <a:ext uri="{FF2B5EF4-FFF2-40B4-BE49-F238E27FC236}">
                <a16:creationId xmlns:a16="http://schemas.microsoft.com/office/drawing/2014/main" id="{D13704E7-5028-4B9B-953B-85053B8CC92D}"/>
              </a:ext>
            </a:extLst>
          </p:cNvPr>
          <p:cNvGraphicFramePr>
            <a:graphicFrameLocks noGrp="1"/>
          </p:cNvGraphicFramePr>
          <p:nvPr>
            <p:ph idx="1"/>
            <p:extLst>
              <p:ext uri="{D42A27DB-BD31-4B8C-83A1-F6EECF244321}">
                <p14:modId xmlns:p14="http://schemas.microsoft.com/office/powerpoint/2010/main" val="2950320253"/>
              </p:ext>
            </p:extLst>
          </p:nvPr>
        </p:nvGraphicFramePr>
        <p:xfrm>
          <a:off x="777240" y="2899956"/>
          <a:ext cx="758952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indoor, table, animal, sitting&#10;&#10;Description automatically generated">
            <a:extLst>
              <a:ext uri="{FF2B5EF4-FFF2-40B4-BE49-F238E27FC236}">
                <a16:creationId xmlns:a16="http://schemas.microsoft.com/office/drawing/2014/main" id="{EE5343BB-1BBF-E749-8C42-226E2CA6C7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043" t="-15554" r="10097" b="-13383"/>
          <a:stretch/>
        </p:blipFill>
        <p:spPr>
          <a:xfrm>
            <a:off x="20" y="0"/>
            <a:ext cx="9143980" cy="6957392"/>
          </a:xfrm>
          <a:prstGeom prst="rect">
            <a:avLst/>
          </a:prstGeom>
        </p:spPr>
      </p:pic>
      <p:sp>
        <p:nvSpPr>
          <p:cNvPr id="2" name="ZoneTexte 1"/>
          <p:cNvSpPr txBox="1"/>
          <p:nvPr/>
        </p:nvSpPr>
        <p:spPr>
          <a:xfrm>
            <a:off x="0" y="6237312"/>
            <a:ext cx="9144000" cy="646331"/>
          </a:xfrm>
          <a:prstGeom prst="rect">
            <a:avLst/>
          </a:prstGeom>
          <a:noFill/>
        </p:spPr>
        <p:txBody>
          <a:bodyPr wrap="square" numCol="2" rtlCol="0">
            <a:spAutoFit/>
          </a:bodyPr>
          <a:lstStyle/>
          <a:p>
            <a:pPr marL="285750" indent="-285750">
              <a:buFont typeface="Arial" panose="020B0604020202020204" pitchFamily="34" charset="0"/>
              <a:buChar char="•"/>
            </a:pPr>
            <a:r>
              <a:rPr lang="fr-FR" dirty="0"/>
              <a:t>Liens entre les êtres vivants</a:t>
            </a:r>
          </a:p>
          <a:p>
            <a:pPr marL="285750" indent="-285750">
              <a:buFont typeface="Arial" panose="020B0604020202020204" pitchFamily="34" charset="0"/>
              <a:buChar char="•"/>
            </a:pPr>
            <a:r>
              <a:rPr lang="fr-FR" dirty="0"/>
              <a:t>Importance du pollen microscopique</a:t>
            </a:r>
          </a:p>
          <a:p>
            <a:pPr marL="285750" indent="-285750">
              <a:buFont typeface="Arial" panose="020B0604020202020204" pitchFamily="34" charset="0"/>
              <a:buChar char="•"/>
            </a:pPr>
            <a:r>
              <a:rPr lang="fr-FR" dirty="0"/>
              <a:t>Protection de l’environnement</a:t>
            </a:r>
          </a:p>
        </p:txBody>
      </p:sp>
    </p:spTree>
    <p:extLst>
      <p:ext uri="{BB962C8B-B14F-4D97-AF65-F5344CB8AC3E}">
        <p14:creationId xmlns:p14="http://schemas.microsoft.com/office/powerpoint/2010/main" val="1025511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28650" y="5534025"/>
            <a:ext cx="7886700" cy="822326"/>
          </a:xfrm>
        </p:spPr>
        <p:txBody>
          <a:bodyPr vert="horz" lIns="91440" tIns="45720" rIns="91440" bIns="45720" rtlCol="0" anchor="ctr">
            <a:normAutofit/>
          </a:bodyPr>
          <a:lstStyle/>
          <a:p>
            <a:pPr>
              <a:lnSpc>
                <a:spcPct val="90000"/>
              </a:lnSpc>
            </a:pPr>
            <a:r>
              <a:rPr lang="en-US" dirty="0"/>
              <a:t>Sources</a:t>
            </a:r>
          </a:p>
        </p:txBody>
      </p:sp>
      <p:pic>
        <p:nvPicPr>
          <p:cNvPr id="4" name="Picture 3" descr="A close up of a flower&#10;&#10;Description automatically generated">
            <a:extLst>
              <a:ext uri="{FF2B5EF4-FFF2-40B4-BE49-F238E27FC236}">
                <a16:creationId xmlns:a16="http://schemas.microsoft.com/office/drawing/2014/main" id="{0B842BCC-8ACE-734F-85DA-28F92E275B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1320"/>
          <a:stretch/>
        </p:blipFill>
        <p:spPr>
          <a:xfrm>
            <a:off x="20" y="10"/>
            <a:ext cx="9143980" cy="5395902"/>
          </a:xfrm>
          <a:prstGeom prst="rect">
            <a:avLst/>
          </a:prstGeom>
        </p:spPr>
      </p:pic>
    </p:spTree>
    <p:extLst>
      <p:ext uri="{BB962C8B-B14F-4D97-AF65-F5344CB8AC3E}">
        <p14:creationId xmlns:p14="http://schemas.microsoft.com/office/powerpoint/2010/main" val="2244106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28650" y="5661248"/>
            <a:ext cx="7886700" cy="822326"/>
          </a:xfrm>
        </p:spPr>
        <p:txBody>
          <a:bodyPr vert="horz" lIns="91440" tIns="45720" rIns="91440" bIns="45720" rtlCol="0" anchor="ctr">
            <a:normAutofit/>
          </a:bodyPr>
          <a:lstStyle/>
          <a:p>
            <a:pPr>
              <a:lnSpc>
                <a:spcPct val="90000"/>
              </a:lnSpc>
            </a:pPr>
            <a:r>
              <a:rPr lang="en-US" dirty="0"/>
              <a:t>Introduction</a:t>
            </a:r>
          </a:p>
        </p:txBody>
      </p:sp>
      <p:pic>
        <p:nvPicPr>
          <p:cNvPr id="4" name="Picture 3" descr="A picture containing invertebrate, animal, mollusk&#10;&#10;Description automatically generated">
            <a:extLst>
              <a:ext uri="{FF2B5EF4-FFF2-40B4-BE49-F238E27FC236}">
                <a16:creationId xmlns:a16="http://schemas.microsoft.com/office/drawing/2014/main" id="{4C0938F0-0A2A-0049-8DEB-332B0D2BC1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897" b="11262"/>
          <a:stretch/>
        </p:blipFill>
        <p:spPr>
          <a:xfrm>
            <a:off x="20" y="-108002"/>
            <a:ext cx="9143980" cy="5409210"/>
          </a:xfrm>
          <a:prstGeom prst="rect">
            <a:avLst/>
          </a:prstGeom>
        </p:spPr>
      </p:pic>
    </p:spTree>
    <p:extLst>
      <p:ext uri="{BB962C8B-B14F-4D97-AF65-F5344CB8AC3E}">
        <p14:creationId xmlns:p14="http://schemas.microsoft.com/office/powerpoint/2010/main" val="3428014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p>
            <a:r>
              <a:rPr lang="fr-FR" dirty="0"/>
              <a:t>Sources (1/5)</a:t>
            </a:r>
          </a:p>
        </p:txBody>
      </p:sp>
      <p:sp>
        <p:nvSpPr>
          <p:cNvPr id="3" name="Espace réservé du contenu 2"/>
          <p:cNvSpPr>
            <a:spLocks noGrp="1"/>
          </p:cNvSpPr>
          <p:nvPr>
            <p:ph idx="1"/>
          </p:nvPr>
        </p:nvSpPr>
        <p:spPr/>
        <p:txBody>
          <a:bodyPr>
            <a:normAutofit fontScale="40000" lnSpcReduction="20000"/>
          </a:bodyPr>
          <a:lstStyle/>
          <a:p>
            <a:r>
              <a:rPr lang="fr-FR" u="sng" dirty="0">
                <a:hlinkClick r:id="rId2"/>
              </a:rPr>
              <a:t>http://orchidees-alsace.hautetfort.com/lexique-de-botanique.html</a:t>
            </a:r>
            <a:r>
              <a:rPr lang="fr-FR" dirty="0"/>
              <a:t>,</a:t>
            </a:r>
          </a:p>
          <a:p>
            <a:r>
              <a:rPr lang="fr-FR" u="sng" dirty="0">
                <a:hlinkClick r:id="rId3"/>
              </a:rPr>
              <a:t>http://www.encyclopollens.fr/wp-content/uploads/2014/02/img-1-3-2.jpg</a:t>
            </a:r>
            <a:r>
              <a:rPr lang="fr-FR" dirty="0"/>
              <a:t> (image)</a:t>
            </a:r>
          </a:p>
          <a:p>
            <a:r>
              <a:rPr lang="fr-FR" dirty="0"/>
              <a:t>Liens intéressants : </a:t>
            </a:r>
            <a:r>
              <a:rPr lang="fr-FR" u="sng" dirty="0">
                <a:hlinkClick r:id="rId4"/>
              </a:rPr>
              <a:t>http://apibotanica.inra.fr/</a:t>
            </a:r>
            <a:endParaRPr lang="fr-FR" dirty="0"/>
          </a:p>
          <a:p>
            <a:r>
              <a:rPr lang="fr-FR" dirty="0"/>
              <a:t>PDF relevé RNSA pollen 2018 :</a:t>
            </a:r>
          </a:p>
          <a:p>
            <a:r>
              <a:rPr lang="fr-FR" u="sng" dirty="0">
                <a:hlinkClick r:id="rId5"/>
              </a:rPr>
              <a:t>https://drive.google.com/open?id=1NL31Wou1JdRaZW21yPTceL__r1ojG-Qy</a:t>
            </a:r>
            <a:r>
              <a:rPr lang="fr-FR" dirty="0"/>
              <a:t> (Relevé pollinique RNSA)</a:t>
            </a:r>
          </a:p>
          <a:p>
            <a:r>
              <a:rPr lang="fr-FR" u="sng" dirty="0">
                <a:hlinkClick r:id="rId6"/>
              </a:rPr>
              <a:t>http://www.pollens.fr/docs/impact_sanitaire_DI.pdf</a:t>
            </a:r>
            <a:endParaRPr lang="fr-FR" dirty="0"/>
          </a:p>
          <a:p>
            <a:r>
              <a:rPr lang="fr-FR" u="sng" dirty="0">
                <a:hlinkClick r:id="rId7"/>
              </a:rPr>
              <a:t>https://fr.wikipedia.org/wiki/Classification_de_Cronquist</a:t>
            </a:r>
            <a:r>
              <a:rPr lang="fr-FR" dirty="0"/>
              <a:t> </a:t>
            </a:r>
          </a:p>
          <a:p>
            <a:r>
              <a:rPr lang="fr-FR" u="sng" baseline="30000" dirty="0">
                <a:hlinkClick r:id="rId8"/>
              </a:rPr>
              <a:t>http://abeillesduberry.com/wp-content/uploads/2015/11/Composition-moyenne-du-Pollen1.gif</a:t>
            </a:r>
            <a:r>
              <a:rPr lang="fr-FR" baseline="30000" dirty="0"/>
              <a:t>  (image), </a:t>
            </a:r>
            <a:r>
              <a:rPr lang="fr-FR" u="sng" baseline="30000" dirty="0">
                <a:hlinkClick r:id="rId9"/>
              </a:rPr>
              <a:t>http://abeillesduberry.com/?page_id=286</a:t>
            </a:r>
            <a:r>
              <a:rPr lang="fr-FR" baseline="30000" dirty="0"/>
              <a:t> (site officiel)</a:t>
            </a:r>
          </a:p>
          <a:p>
            <a:r>
              <a:rPr lang="fr-FR" dirty="0"/>
              <a:t>Plateforme de (lien de l’image : </a:t>
            </a:r>
            <a:r>
              <a:rPr lang="fr-FR" u="sng" dirty="0">
                <a:hlinkClick r:id="rId10"/>
              </a:rPr>
              <a:t>http://ife.ens-lyon.fr/ife/portal_css/Inrp%20Theme/++resource++inrp.theme.images/logo-ife.jpg</a:t>
            </a:r>
            <a:r>
              <a:rPr lang="fr-FR" dirty="0"/>
              <a:t>) sur « Les grains de pollen »  </a:t>
            </a:r>
            <a:r>
              <a:rPr lang="fr-FR" u="sng" dirty="0">
                <a:hlinkClick r:id="rId11"/>
              </a:rPr>
              <a:t>http://acces.ens-lyon.fr/acces/thematiques/paleo/paleobiomes/comprendre/les-pollens-indicateurs-de-vegetation-et-de-climat/le-pollen-dans-le-cycle-du-vegetal</a:t>
            </a:r>
            <a:r>
              <a:rPr lang="fr-FR" dirty="0"/>
              <a:t> (site officiel) </a:t>
            </a:r>
            <a:r>
              <a:rPr lang="fr-FR" u="sng" dirty="0">
                <a:hlinkClick r:id="rId12"/>
              </a:rPr>
              <a:t>http://acces.ens-lyon.fr/acces/thematiques/paleo/paleobiomes/comprendre/images-1/structureschematiquepollen.jpg</a:t>
            </a:r>
            <a:r>
              <a:rPr lang="fr-FR" dirty="0"/>
              <a:t> (image)</a:t>
            </a:r>
          </a:p>
          <a:p>
            <a:r>
              <a:rPr lang="fr-FR" u="sng" dirty="0">
                <a:hlinkClick r:id="rId13"/>
              </a:rPr>
              <a:t>https://www.aquaportail.com/pictures1811/phones/pollen-tricolpate-arabis.jpg</a:t>
            </a:r>
            <a:r>
              <a:rPr lang="fr-FR" dirty="0"/>
              <a:t> </a:t>
            </a:r>
          </a:p>
          <a:p>
            <a:r>
              <a:rPr lang="fr-FR" u="sng" dirty="0">
                <a:hlinkClick r:id="rId14"/>
              </a:rPr>
              <a:t>http://acces.ens-lyon.fr/acces/thematiques/paleo/paleobiomes/comprendre/images-1/vues%20caractpollen.jpg</a:t>
            </a:r>
            <a:endParaRPr lang="fr-FR" dirty="0"/>
          </a:p>
          <a:p>
            <a:r>
              <a:rPr lang="fr-FR" u="sng" dirty="0">
                <a:hlinkClick r:id="rId15"/>
              </a:rPr>
              <a:t>https://www.google.com/url?sa=t&amp;rct=j&amp;q=&amp;esrc=s&amp;source=web&amp;cd=5&amp;ved=2ahUKEwj98-LAhKTfAhWB4IUKHerZCLQQFjAEegQIBhAC&amp;url=https%3A%2F%2Fwww.air-lr.org%2Fwp-content%2Fuploads%2FLes-cupressacees.pdf&amp;usg=AOvVaw08RhLUGBUQ-W2SsTfw3Z2e</a:t>
            </a:r>
            <a:r>
              <a:rPr lang="fr-FR" dirty="0"/>
              <a:t> (forme du pollen)</a:t>
            </a:r>
          </a:p>
        </p:txBody>
      </p:sp>
    </p:spTree>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75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p:stCondLst>
                              <p:cond delay="1250"/>
                            </p:stCondLst>
                            <p:childTnLst>
                              <p:par>
                                <p:cTn id="13" presetID="3"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par>
                          <p:cTn id="16" fill="hold">
                            <p:stCondLst>
                              <p:cond delay="1750"/>
                            </p:stCondLst>
                            <p:childTnLst>
                              <p:par>
                                <p:cTn id="17" presetID="3"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childTnLst>
                          </p:cTn>
                        </p:par>
                        <p:par>
                          <p:cTn id="20" fill="hold">
                            <p:stCondLst>
                              <p:cond delay="2250"/>
                            </p:stCondLst>
                            <p:childTnLst>
                              <p:par>
                                <p:cTn id="21" presetID="3" presetClass="entr" presetSubtype="1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childTnLst>
                          </p:cTn>
                        </p:par>
                        <p:par>
                          <p:cTn id="24" fill="hold">
                            <p:stCondLst>
                              <p:cond delay="2750"/>
                            </p:stCondLst>
                            <p:childTnLst>
                              <p:par>
                                <p:cTn id="25" presetID="3" presetClass="entr" presetSubtype="1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par>
                          <p:cTn id="28" fill="hold">
                            <p:stCondLst>
                              <p:cond delay="3250"/>
                            </p:stCondLst>
                            <p:childTnLst>
                              <p:par>
                                <p:cTn id="29" presetID="3" presetClass="entr" presetSubtype="1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childTnLst>
                          </p:cTn>
                        </p:par>
                        <p:par>
                          <p:cTn id="32" fill="hold">
                            <p:stCondLst>
                              <p:cond delay="3750"/>
                            </p:stCondLst>
                            <p:childTnLst>
                              <p:par>
                                <p:cTn id="33" presetID="3" presetClass="entr" presetSubtype="1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par>
                          <p:cTn id="36" fill="hold">
                            <p:stCondLst>
                              <p:cond delay="4250"/>
                            </p:stCondLst>
                            <p:childTnLst>
                              <p:par>
                                <p:cTn id="37" presetID="3" presetClass="entr" presetSubtype="1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blinds(horizontal)">
                                      <p:cBhvr>
                                        <p:cTn id="39" dur="500"/>
                                        <p:tgtEl>
                                          <p:spTgt spid="3">
                                            <p:txEl>
                                              <p:pRg st="7" end="7"/>
                                            </p:txEl>
                                          </p:spTgt>
                                        </p:tgtEl>
                                      </p:cBhvr>
                                    </p:animEffect>
                                  </p:childTnLst>
                                </p:cTn>
                              </p:par>
                            </p:childTnLst>
                          </p:cTn>
                        </p:par>
                        <p:par>
                          <p:cTn id="40" fill="hold">
                            <p:stCondLst>
                              <p:cond delay="4750"/>
                            </p:stCondLst>
                            <p:childTnLst>
                              <p:par>
                                <p:cTn id="41" presetID="3" presetClass="entr" presetSubtype="10" fill="hold" grpId="0"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par>
                          <p:cTn id="44" fill="hold">
                            <p:stCondLst>
                              <p:cond delay="5250"/>
                            </p:stCondLst>
                            <p:childTnLst>
                              <p:par>
                                <p:cTn id="45" presetID="3" presetClass="entr" presetSubtype="1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linds(horizontal)">
                                      <p:cBhvr>
                                        <p:cTn id="47" dur="500"/>
                                        <p:tgtEl>
                                          <p:spTgt spid="3">
                                            <p:txEl>
                                              <p:pRg st="9" end="9"/>
                                            </p:txEl>
                                          </p:spTgt>
                                        </p:tgtEl>
                                      </p:cBhvr>
                                    </p:animEffect>
                                  </p:childTnLst>
                                </p:cTn>
                              </p:par>
                            </p:childTnLst>
                          </p:cTn>
                        </p:par>
                        <p:par>
                          <p:cTn id="48" fill="hold">
                            <p:stCondLst>
                              <p:cond delay="5750"/>
                            </p:stCondLst>
                            <p:childTnLst>
                              <p:par>
                                <p:cTn id="49" presetID="3" presetClass="entr" presetSubtype="10" fill="hold" grpId="0" nodeType="after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blinds(horizontal)">
                                      <p:cBhvr>
                                        <p:cTn id="51" dur="500"/>
                                        <p:tgtEl>
                                          <p:spTgt spid="3">
                                            <p:txEl>
                                              <p:pRg st="10" end="10"/>
                                            </p:txEl>
                                          </p:spTgt>
                                        </p:tgtEl>
                                      </p:cBhvr>
                                    </p:animEffect>
                                  </p:childTnLst>
                                </p:cTn>
                              </p:par>
                            </p:childTnLst>
                          </p:cTn>
                        </p:par>
                        <p:par>
                          <p:cTn id="52" fill="hold">
                            <p:stCondLst>
                              <p:cond delay="6250"/>
                            </p:stCondLst>
                            <p:childTnLst>
                              <p:par>
                                <p:cTn id="53" presetID="3" presetClass="entr" presetSubtype="10" fill="hold" grpId="0" nodeType="after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blinds(horizontal)">
                                      <p:cBhvr>
                                        <p:cTn id="5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p>
            <a:r>
              <a:rPr lang="fr-FR" dirty="0"/>
              <a:t>Sources (2/5)</a:t>
            </a:r>
          </a:p>
        </p:txBody>
      </p:sp>
      <p:sp>
        <p:nvSpPr>
          <p:cNvPr id="3" name="Espace réservé du contenu 2"/>
          <p:cNvSpPr>
            <a:spLocks noGrp="1"/>
          </p:cNvSpPr>
          <p:nvPr>
            <p:ph idx="1"/>
          </p:nvPr>
        </p:nvSpPr>
        <p:spPr/>
        <p:txBody>
          <a:bodyPr>
            <a:normAutofit fontScale="40000" lnSpcReduction="20000"/>
          </a:bodyPr>
          <a:lstStyle/>
          <a:p>
            <a:r>
              <a:rPr lang="fr-FR" u="sng" dirty="0">
                <a:hlinkClick r:id="rId2"/>
              </a:rPr>
              <a:t>https://viagallica.com/v/img/noisetier_commun_036_(pollen).jpg</a:t>
            </a:r>
            <a:r>
              <a:rPr lang="fr-FR" dirty="0"/>
              <a:t> (grain tricolporés de noisetiers)</a:t>
            </a:r>
          </a:p>
          <a:p>
            <a:r>
              <a:rPr lang="fr-FR" u="sng" dirty="0">
                <a:hlinkClick r:id="rId3"/>
              </a:rPr>
              <a:t>http://www.encyclopollens.fr/la-face-cachee-des-pollens/les-saisons-des-pollens/la-saison-des-pollens-darbres/</a:t>
            </a:r>
            <a:r>
              <a:rPr lang="fr-FR" dirty="0"/>
              <a:t> </a:t>
            </a:r>
          </a:p>
          <a:p>
            <a:r>
              <a:rPr lang="fr-FR" u="sng" dirty="0">
                <a:hlinkClick r:id="rId3"/>
              </a:rPr>
              <a:t>http://www.encyclopollens.fr/la-face-cachee-des-pollens/les-saisons-des-pollens/la-saison-des-pollens-darbres/</a:t>
            </a:r>
            <a:r>
              <a:rPr lang="fr-FR" dirty="0"/>
              <a:t> </a:t>
            </a:r>
          </a:p>
          <a:p>
            <a:r>
              <a:rPr lang="fr-FR" u="sng" dirty="0">
                <a:hlinkClick r:id="rId3"/>
              </a:rPr>
              <a:t>http://www.encyclopollens.fr/la-face-cachee-des-pollens/les-saisons-des-pollens/la-saison-des-pollens-darbres/</a:t>
            </a:r>
            <a:r>
              <a:rPr lang="fr-FR" dirty="0"/>
              <a:t> </a:t>
            </a:r>
          </a:p>
          <a:p>
            <a:r>
              <a:rPr lang="fr-FR" u="sng" dirty="0">
                <a:hlinkClick r:id="rId4"/>
              </a:rPr>
              <a:t>http://www.pollens.fr/_gfx/visuels/_graminees-01.jpg</a:t>
            </a:r>
            <a:endParaRPr lang="fr-FR" dirty="0"/>
          </a:p>
          <a:p>
            <a:r>
              <a:rPr lang="fr-FR" u="sng" dirty="0">
                <a:hlinkClick r:id="rId5"/>
              </a:rPr>
              <a:t>http://www.pollens.fr/_gfx/visuels/_graminees-02.jpg</a:t>
            </a:r>
            <a:endParaRPr lang="fr-FR" dirty="0"/>
          </a:p>
          <a:p>
            <a:r>
              <a:rPr lang="fr-FR" u="sng" dirty="0">
                <a:hlinkClick r:id="rId6"/>
              </a:rPr>
              <a:t>https://www.pollenundallergie.ch/Image/pflanzen/Plantago_Pollen_100X138.jpg</a:t>
            </a:r>
            <a:endParaRPr lang="fr-FR" dirty="0"/>
          </a:p>
          <a:p>
            <a:r>
              <a:rPr lang="fr-FR" u="sng" dirty="0">
                <a:hlinkClick r:id="rId7"/>
              </a:rPr>
              <a:t>https://static.aujardin.info/cache/th/img10/mentha-600x450.jpg</a:t>
            </a:r>
            <a:endParaRPr lang="fr-FR" dirty="0"/>
          </a:p>
          <a:p>
            <a:r>
              <a:rPr lang="fr-FR" u="sng" dirty="0">
                <a:hlinkClick r:id="rId8"/>
              </a:rPr>
              <a:t>https://www.larousse.fr/encyclopedie/data/images/1006409-%C3%89tamine_et_pollen_de_la_menthe.jpg</a:t>
            </a:r>
            <a:endParaRPr lang="fr-FR" dirty="0"/>
          </a:p>
          <a:p>
            <a:r>
              <a:rPr lang="fr-FR" u="sng" dirty="0">
                <a:hlinkClick r:id="rId9"/>
              </a:rPr>
              <a:t>https://c7.alamy.com/compfr/dt62xx/la-menthe-pouliot-mentha-pulegium-les-grains-de-pollen-sem-560x-de-grossissement-dt62xx.jpg</a:t>
            </a:r>
            <a:r>
              <a:rPr lang="fr-FR" dirty="0"/>
              <a:t> (avec filagramme), </a:t>
            </a:r>
            <a:r>
              <a:rPr lang="fr-FR" u="sng" dirty="0">
                <a:hlinkClick r:id="rId10"/>
              </a:rPr>
              <a:t>https://c7.alamy.com/compfr/3/eab4fb13d02c427d8928abd7f6c2e8e3/dt62xx.jpg</a:t>
            </a:r>
            <a:r>
              <a:rPr lang="fr-FR" dirty="0"/>
              <a:t> (sans filagramme)</a:t>
            </a:r>
          </a:p>
          <a:p>
            <a:r>
              <a:rPr lang="fr-FR" u="sng" dirty="0">
                <a:hlinkClick r:id="rId11"/>
              </a:rPr>
              <a:t>http://allergenscienceandconsulting.com/wp-content/uploads/2015/01/Rumex-acetosella-pollen-1000X.jpg</a:t>
            </a:r>
            <a:endParaRPr lang="fr-FR" dirty="0"/>
          </a:p>
          <a:p>
            <a:r>
              <a:rPr lang="fr-FR" u="sng" dirty="0">
                <a:hlinkClick r:id="rId12"/>
              </a:rPr>
              <a:t>http://www.pollens.fr/_gfx/visuels/_armoise-01.jpg</a:t>
            </a:r>
            <a:endParaRPr lang="fr-FR" dirty="0"/>
          </a:p>
          <a:p>
            <a:r>
              <a:rPr lang="fr-FR" u="sng" dirty="0">
                <a:hlinkClick r:id="rId13"/>
              </a:rPr>
              <a:t>http://www.pollens.fr/_gfx/visuels/_armoise-02.jpg</a:t>
            </a:r>
            <a:endParaRPr lang="fr-FR" dirty="0"/>
          </a:p>
          <a:p>
            <a:r>
              <a:rPr lang="fr-FR" u="sng" dirty="0">
                <a:hlinkClick r:id="rId14"/>
              </a:rPr>
              <a:t>http://www.pollens.fr/_gfx/visuels/_ambroisie-01.jpg</a:t>
            </a:r>
            <a:endParaRPr lang="fr-FR" dirty="0"/>
          </a:p>
          <a:p>
            <a:r>
              <a:rPr lang="fr-FR" u="sng" dirty="0">
                <a:hlinkClick r:id="rId15"/>
              </a:rPr>
              <a:t>http://www.pollens.fr/_gfx/visuels/_ambroisie-02.jpg</a:t>
            </a:r>
            <a:endParaRPr lang="fr-FR" dirty="0"/>
          </a:p>
          <a:p>
            <a:r>
              <a:rPr lang="fr-FR" u="sng" dirty="0">
                <a:hlinkClick r:id="rId16"/>
              </a:rPr>
              <a:t>http://www.pollens.fr/docs/vigilance.html</a:t>
            </a:r>
            <a:endParaRPr lang="fr-FR" dirty="0"/>
          </a:p>
          <a:p>
            <a:r>
              <a:rPr lang="fr-FR" u="sng" dirty="0">
                <a:hlinkClick r:id="rId17"/>
              </a:rPr>
              <a:t>http://www.pollens.fr/les-risques/risques-par-ville-voir.php?id_ville=40&amp;id_taxon=</a:t>
            </a:r>
            <a:r>
              <a:rPr lang="fr-FR" dirty="0"/>
              <a:t> </a:t>
            </a:r>
          </a:p>
          <a:p>
            <a:r>
              <a:rPr lang="fr-FR" u="sng" dirty="0">
                <a:hlinkClick r:id="rId18"/>
              </a:rPr>
              <a:t>http://www.menarini.fr/allergologie-reaction-mecanisme.php</a:t>
            </a:r>
            <a:endParaRPr lang="fr-FR" dirty="0"/>
          </a:p>
          <a:p>
            <a:endParaRPr lang="fr-FR" dirty="0"/>
          </a:p>
        </p:txBody>
      </p:sp>
    </p:spTree>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blinds(horizontal)">
                                      <p:cBhvr>
                                        <p:cTn id="39" dur="500"/>
                                        <p:tgtEl>
                                          <p:spTgt spid="3">
                                            <p:txEl>
                                              <p:pRg st="7" end="7"/>
                                            </p:txEl>
                                          </p:spTgt>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linds(horizontal)">
                                      <p:cBhvr>
                                        <p:cTn id="47" dur="500"/>
                                        <p:tgtEl>
                                          <p:spTgt spid="3">
                                            <p:txEl>
                                              <p:pRg st="9" end="9"/>
                                            </p:txEl>
                                          </p:spTgt>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blinds(horizontal)">
                                      <p:cBhvr>
                                        <p:cTn id="51" dur="500"/>
                                        <p:tgtEl>
                                          <p:spTgt spid="3">
                                            <p:txEl>
                                              <p:pRg st="10" end="10"/>
                                            </p:txEl>
                                          </p:spTgt>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blinds(horizontal)">
                                      <p:cBhvr>
                                        <p:cTn id="55" dur="500"/>
                                        <p:tgtEl>
                                          <p:spTgt spid="3">
                                            <p:txEl>
                                              <p:pRg st="11" end="11"/>
                                            </p:txEl>
                                          </p:spTgt>
                                        </p:tgtEl>
                                      </p:cBhvr>
                                    </p:animEffect>
                                  </p:childTnLst>
                                </p:cTn>
                              </p:par>
                            </p:childTnLst>
                          </p:cTn>
                        </p:par>
                        <p:par>
                          <p:cTn id="56" fill="hold">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blinds(horizontal)">
                                      <p:cBhvr>
                                        <p:cTn id="59" dur="500"/>
                                        <p:tgtEl>
                                          <p:spTgt spid="3">
                                            <p:txEl>
                                              <p:pRg st="12" end="12"/>
                                            </p:txEl>
                                          </p:spTgt>
                                        </p:tgtEl>
                                      </p:cBhvr>
                                    </p:animEffect>
                                  </p:childTnLst>
                                </p:cTn>
                              </p:par>
                            </p:childTnLst>
                          </p:cTn>
                        </p:par>
                        <p:par>
                          <p:cTn id="60" fill="hold">
                            <p:stCondLst>
                              <p:cond delay="7000"/>
                            </p:stCondLst>
                            <p:childTnLst>
                              <p:par>
                                <p:cTn id="61" presetID="3" presetClass="entr" presetSubtype="10" fill="hold" grpId="0" nodeType="after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Effect transition="in" filter="blinds(horizontal)">
                                      <p:cBhvr>
                                        <p:cTn id="63" dur="500"/>
                                        <p:tgtEl>
                                          <p:spTgt spid="3">
                                            <p:txEl>
                                              <p:pRg st="13" end="13"/>
                                            </p:txEl>
                                          </p:spTgt>
                                        </p:tgtEl>
                                      </p:cBhvr>
                                    </p:animEffect>
                                  </p:childTnLst>
                                </p:cTn>
                              </p:par>
                            </p:childTnLst>
                          </p:cTn>
                        </p:par>
                        <p:par>
                          <p:cTn id="64" fill="hold">
                            <p:stCondLst>
                              <p:cond delay="7500"/>
                            </p:stCondLst>
                            <p:childTnLst>
                              <p:par>
                                <p:cTn id="65" presetID="3" presetClass="entr" presetSubtype="10" fill="hold" grpId="0" nodeType="after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blinds(horizontal)">
                                      <p:cBhvr>
                                        <p:cTn id="67" dur="500"/>
                                        <p:tgtEl>
                                          <p:spTgt spid="3">
                                            <p:txEl>
                                              <p:pRg st="14" end="14"/>
                                            </p:txEl>
                                          </p:spTgt>
                                        </p:tgtEl>
                                      </p:cBhvr>
                                    </p:animEffect>
                                  </p:childTnLst>
                                </p:cTn>
                              </p:par>
                            </p:childTnLst>
                          </p:cTn>
                        </p:par>
                        <p:par>
                          <p:cTn id="68" fill="hold">
                            <p:stCondLst>
                              <p:cond delay="8000"/>
                            </p:stCondLst>
                            <p:childTnLst>
                              <p:par>
                                <p:cTn id="69" presetID="3" presetClass="entr" presetSubtype="10" fill="hold" grpId="0" nodeType="after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Effect transition="in" filter="blinds(horizontal)">
                                      <p:cBhvr>
                                        <p:cTn id="71" dur="500"/>
                                        <p:tgtEl>
                                          <p:spTgt spid="3">
                                            <p:txEl>
                                              <p:pRg st="15" end="15"/>
                                            </p:txEl>
                                          </p:spTgt>
                                        </p:tgtEl>
                                      </p:cBhvr>
                                    </p:animEffect>
                                  </p:childTnLst>
                                </p:cTn>
                              </p:par>
                            </p:childTnLst>
                          </p:cTn>
                        </p:par>
                        <p:par>
                          <p:cTn id="72" fill="hold">
                            <p:stCondLst>
                              <p:cond delay="8500"/>
                            </p:stCondLst>
                            <p:childTnLst>
                              <p:par>
                                <p:cTn id="73" presetID="3" presetClass="entr" presetSubtype="10" fill="hold" grpId="0" nodeType="after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Effect transition="in" filter="blinds(horizontal)">
                                      <p:cBhvr>
                                        <p:cTn id="75" dur="500"/>
                                        <p:tgtEl>
                                          <p:spTgt spid="3">
                                            <p:txEl>
                                              <p:pRg st="16" end="16"/>
                                            </p:txEl>
                                          </p:spTgt>
                                        </p:tgtEl>
                                      </p:cBhvr>
                                    </p:animEffect>
                                  </p:childTnLst>
                                </p:cTn>
                              </p:par>
                            </p:childTnLst>
                          </p:cTn>
                        </p:par>
                        <p:par>
                          <p:cTn id="76" fill="hold">
                            <p:stCondLst>
                              <p:cond delay="9000"/>
                            </p:stCondLst>
                            <p:childTnLst>
                              <p:par>
                                <p:cTn id="77" presetID="3" presetClass="entr" presetSubtype="10" fill="hold" grpId="0" nodeType="after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animEffect transition="in" filter="blinds(horizontal)">
                                      <p:cBhvr>
                                        <p:cTn id="79"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p>
            <a:r>
              <a:rPr lang="fr-FR" dirty="0"/>
              <a:t>Sources (3/5)</a:t>
            </a:r>
          </a:p>
        </p:txBody>
      </p:sp>
      <p:sp>
        <p:nvSpPr>
          <p:cNvPr id="3" name="Espace réservé du contenu 2"/>
          <p:cNvSpPr>
            <a:spLocks noGrp="1"/>
          </p:cNvSpPr>
          <p:nvPr>
            <p:ph idx="1"/>
          </p:nvPr>
        </p:nvSpPr>
        <p:spPr/>
        <p:txBody>
          <a:bodyPr>
            <a:normAutofit fontScale="32500" lnSpcReduction="20000"/>
          </a:bodyPr>
          <a:lstStyle/>
          <a:p>
            <a:r>
              <a:rPr lang="fr-FR" baseline="30000" dirty="0"/>
              <a:t>Graphique RNSA, Bordeaux, Bouleaux : </a:t>
            </a:r>
            <a:r>
              <a:rPr lang="fr-FR" u="sng" baseline="30000" dirty="0">
                <a:hlinkClick r:id="rId2"/>
              </a:rPr>
              <a:t>http://www.pollens.fr/les-risques/risques-par-ville-details.php?id_ville=7&amp;id_taxon=6</a:t>
            </a:r>
            <a:endParaRPr lang="fr-FR" baseline="30000" dirty="0"/>
          </a:p>
          <a:p>
            <a:r>
              <a:rPr lang="fr-FR" u="sng" dirty="0">
                <a:hlinkClick r:id="rId3"/>
              </a:rPr>
              <a:t>HTTP://WWW.MENARINI.</a:t>
            </a:r>
            <a:r>
              <a:rPr lang="fr-FR" u="sng" dirty="0"/>
              <a:t>FR/ALLERGOLOGIE-REACTION-MECANISME.PHP</a:t>
            </a:r>
            <a:endParaRPr lang="fr-FR" dirty="0"/>
          </a:p>
          <a:p>
            <a:r>
              <a:rPr lang="fr-FR" u="sng" dirty="0">
                <a:hlinkClick r:id="rId4"/>
              </a:rPr>
              <a:t>https://www.entremed.fr/allergie-pollen-symptomes-remedes-traitement-sans-ordonnance/</a:t>
            </a:r>
            <a:r>
              <a:rPr lang="fr-FR" dirty="0"/>
              <a:t> (image femme qui se mouche)</a:t>
            </a:r>
          </a:p>
          <a:p>
            <a:r>
              <a:rPr lang="fr-FR" u="sng" cap="all" dirty="0">
                <a:hlinkClick r:id="rId5"/>
              </a:rPr>
              <a:t>http://www.menarini.fr/allergologie-reaction-mecanisme.php</a:t>
            </a:r>
            <a:endParaRPr lang="fr-FR" dirty="0"/>
          </a:p>
          <a:p>
            <a:r>
              <a:rPr lang="fr-FR" u="sng" dirty="0">
                <a:hlinkClick r:id="rId6"/>
              </a:rPr>
              <a:t>https://fr.123rf.com/photo_40056569_mécanisme-de-la-fièvre-des-foins-montrant-pollen-fixation-sur-ige-sur-les-mastocytes-dans-la-peau-allerg.html</a:t>
            </a:r>
            <a:r>
              <a:rPr lang="fr-FR" dirty="0"/>
              <a:t>  (Image mécanisme allergie)</a:t>
            </a:r>
          </a:p>
          <a:p>
            <a:r>
              <a:rPr lang="fr-FR" u="sng" cap="all" dirty="0">
                <a:hlinkClick r:id="rId5"/>
              </a:rPr>
              <a:t>http://www.menarini.fr/allergologie-reaction-mecanisme.php</a:t>
            </a:r>
            <a:endParaRPr lang="fr-FR" dirty="0"/>
          </a:p>
          <a:p>
            <a:r>
              <a:rPr lang="fr-FR" u="sng" dirty="0">
                <a:hlinkClick r:id="rId7"/>
              </a:rPr>
              <a:t>http://www.stallergenesgreer.fr/le-mecanisme-daction-de-la-reaction-allergique</a:t>
            </a:r>
            <a:r>
              <a:rPr lang="fr-FR" dirty="0"/>
              <a:t> </a:t>
            </a:r>
          </a:p>
          <a:p>
            <a:r>
              <a:rPr lang="fr-FR" u="sng" dirty="0">
                <a:hlinkClick r:id="rId8"/>
              </a:rPr>
              <a:t>http://www.pollens.fr/les-risques/historiques.php</a:t>
            </a:r>
            <a:r>
              <a:rPr lang="fr-FR" dirty="0"/>
              <a:t> </a:t>
            </a:r>
          </a:p>
          <a:p>
            <a:r>
              <a:rPr lang="fr-FR" dirty="0"/>
              <a:t>Cyprès Montpellier(2017-2018) </a:t>
            </a:r>
            <a:r>
              <a:rPr lang="fr-FR" u="sng" dirty="0">
                <a:hlinkClick r:id="rId9"/>
              </a:rPr>
              <a:t>http://www.pollens.fr/les-risques/risques-par-ville-details.php?id_ville=63&amp;id_taxon=1</a:t>
            </a:r>
            <a:endParaRPr lang="fr-FR" dirty="0"/>
          </a:p>
          <a:p>
            <a:r>
              <a:rPr lang="fr-FR" dirty="0"/>
              <a:t>Cyprès Paris (2017-2018) </a:t>
            </a:r>
            <a:r>
              <a:rPr lang="fr-FR" u="sng" dirty="0">
                <a:hlinkClick r:id="rId10"/>
              </a:rPr>
              <a:t>http://www.pollens.fr/les-risques/risques-par-ville-details.php?id_ville=40&amp;id_taxon=1</a:t>
            </a:r>
            <a:endParaRPr lang="fr-FR" dirty="0"/>
          </a:p>
          <a:p>
            <a:r>
              <a:rPr lang="fr-FR" u="sng" dirty="0">
                <a:hlinkClick r:id="rId11"/>
              </a:rPr>
              <a:t>https://www.jle.com/fr/revues/ers/e-docs/synergie_entre_pollens_et_polluants_chimiques_de_l_air_les_risques_croises_130005/article.phtml?tab=texte</a:t>
            </a:r>
            <a:r>
              <a:rPr lang="fr-FR" dirty="0"/>
              <a:t> (</a:t>
            </a:r>
            <a:r>
              <a:rPr lang="fr-FR" u="sng" dirty="0"/>
              <a:t>V</a:t>
            </a:r>
            <a:r>
              <a:rPr lang="fr-FR" u="sng" dirty="0">
                <a:hlinkClick r:id="rId12"/>
              </a:rPr>
              <a:t>olume 1, numéro 1, Mars - Avril 2002</a:t>
            </a:r>
            <a:r>
              <a:rPr lang="fr-FR" u="sng" dirty="0"/>
              <a:t>)</a:t>
            </a:r>
            <a:endParaRPr lang="fr-FR" dirty="0"/>
          </a:p>
          <a:p>
            <a:r>
              <a:rPr lang="fr-FR" dirty="0"/>
              <a:t>Arch. Immunol. Ther. Exp. (2016) 64:339–347DOI 10.1007/s00005-016-0401-2, </a:t>
            </a:r>
          </a:p>
          <a:p>
            <a:r>
              <a:rPr lang="fr-FR" dirty="0"/>
              <a:t>médecine/sciences 1990 ; 6 : 958-64, </a:t>
            </a:r>
          </a:p>
          <a:p>
            <a:r>
              <a:rPr lang="fr-FR" u="sng" dirty="0">
                <a:hlinkClick r:id="rId13"/>
              </a:rPr>
              <a:t>http://www.chu-rouen.fr/page/desensibilisation-immunologique</a:t>
            </a:r>
            <a:endParaRPr lang="fr-FR" dirty="0"/>
          </a:p>
          <a:p>
            <a:r>
              <a:rPr lang="fr-FR" u="sng" dirty="0">
                <a:hlinkClick r:id="rId14"/>
              </a:rPr>
              <a:t>https://i.ytimg.com/vi/B23as3n0BJo/hqdefault.jpg</a:t>
            </a:r>
            <a:endParaRPr lang="fr-FR" dirty="0"/>
          </a:p>
          <a:p>
            <a:r>
              <a:rPr lang="fr-FR" dirty="0"/>
              <a:t>Par Jü — Travail personnel, Domaine public, </a:t>
            </a:r>
            <a:r>
              <a:rPr lang="fr-FR" u="sng" dirty="0">
                <a:hlinkClick r:id="rId15"/>
              </a:rPr>
              <a:t>https://commons.wikimedia.org/w/index.php?curid=7900347</a:t>
            </a:r>
            <a:r>
              <a:rPr lang="fr-FR" dirty="0"/>
              <a:t> (image)</a:t>
            </a:r>
          </a:p>
          <a:p>
            <a:r>
              <a:rPr lang="fr-FR" dirty="0"/>
              <a:t>Par Jü — Travail personnel, Domaine public, </a:t>
            </a:r>
            <a:r>
              <a:rPr lang="fr-FR" u="sng" dirty="0">
                <a:hlinkClick r:id="rId16"/>
              </a:rPr>
              <a:t>https://commons.wikimedia.org/w/index.php?curid=6551661</a:t>
            </a:r>
            <a:r>
              <a:rPr lang="fr-FR" dirty="0"/>
              <a:t> (image)</a:t>
            </a:r>
          </a:p>
          <a:p>
            <a:r>
              <a:rPr lang="fr-FR" dirty="0"/>
              <a:t>Par created by Minutemen using BKchem 0.12 — Travail personnel, Domaine public, </a:t>
            </a:r>
            <a:r>
              <a:rPr lang="fr-FR" u="sng" dirty="0">
                <a:hlinkClick r:id="rId17"/>
              </a:rPr>
              <a:t>https://commons.wikimedia.org/w/index.php?curid=1901455</a:t>
            </a:r>
            <a:endParaRPr lang="fr-FR" dirty="0"/>
          </a:p>
          <a:p>
            <a:r>
              <a:rPr lang="fr-FR" dirty="0"/>
              <a:t>Par Fvasconcellos 19:56, 1 May 2007 (UTC) — Travail personnel, Domaine public, </a:t>
            </a:r>
            <a:r>
              <a:rPr lang="fr-FR" u="sng" dirty="0">
                <a:hlinkClick r:id="rId18"/>
              </a:rPr>
              <a:t>https://commons.wikimedia.org/w/index.php?curid=2042450</a:t>
            </a:r>
            <a:endParaRPr lang="fr-FR" dirty="0"/>
          </a:p>
          <a:p>
            <a:r>
              <a:rPr lang="fr-FR" u="sng" dirty="0">
                <a:hlinkClick r:id="rId19"/>
              </a:rPr>
              <a:t>Inhibition par les IgG du complexe allergène-IgE se liant aux cellules B après désensibilisation aux pollens de graminées.</a:t>
            </a:r>
            <a:r>
              <a:rPr lang="fr-FR" u="sng" dirty="0"/>
              <a:t> </a:t>
            </a:r>
            <a:r>
              <a:rPr lang="fr-FR" dirty="0"/>
              <a:t>: Petra A. Wachholz, PhDa Nanna Kristensen Soni, PhDb Stephen J. Till, MD, PhDa Stephen R. Durham, MDa</a:t>
            </a:r>
            <a:r>
              <a:rPr lang="fr-FR" b="1" dirty="0"/>
              <a:t> JACI November 2003 • Volume 112 • Number 5</a:t>
            </a:r>
            <a:endParaRPr lang="fr-FR" dirty="0"/>
          </a:p>
          <a:p>
            <a:r>
              <a:rPr lang="fr-FR" u="sng" dirty="0">
                <a:hlinkClick r:id="rId20"/>
              </a:rPr>
              <a:t>https://www.monpediatre.net/wp-content/uploads/2017/10/Immunotherapie.png</a:t>
            </a:r>
            <a:endParaRPr lang="fr-FR" dirty="0"/>
          </a:p>
        </p:txBody>
      </p:sp>
    </p:spTree>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blinds(horizontal)">
                                      <p:cBhvr>
                                        <p:cTn id="39" dur="500"/>
                                        <p:tgtEl>
                                          <p:spTgt spid="3">
                                            <p:txEl>
                                              <p:pRg st="7" end="7"/>
                                            </p:txEl>
                                          </p:spTgt>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linds(horizontal)">
                                      <p:cBhvr>
                                        <p:cTn id="47" dur="500"/>
                                        <p:tgtEl>
                                          <p:spTgt spid="3">
                                            <p:txEl>
                                              <p:pRg st="9" end="9"/>
                                            </p:txEl>
                                          </p:spTgt>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blinds(horizontal)">
                                      <p:cBhvr>
                                        <p:cTn id="51" dur="500"/>
                                        <p:tgtEl>
                                          <p:spTgt spid="3">
                                            <p:txEl>
                                              <p:pRg st="10" end="10"/>
                                            </p:txEl>
                                          </p:spTgt>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blinds(horizontal)">
                                      <p:cBhvr>
                                        <p:cTn id="55" dur="500"/>
                                        <p:tgtEl>
                                          <p:spTgt spid="3">
                                            <p:txEl>
                                              <p:pRg st="11" end="11"/>
                                            </p:txEl>
                                          </p:spTgt>
                                        </p:tgtEl>
                                      </p:cBhvr>
                                    </p:animEffect>
                                  </p:childTnLst>
                                </p:cTn>
                              </p:par>
                            </p:childTnLst>
                          </p:cTn>
                        </p:par>
                        <p:par>
                          <p:cTn id="56" fill="hold">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blinds(horizontal)">
                                      <p:cBhvr>
                                        <p:cTn id="59" dur="500"/>
                                        <p:tgtEl>
                                          <p:spTgt spid="3">
                                            <p:txEl>
                                              <p:pRg st="12" end="12"/>
                                            </p:txEl>
                                          </p:spTgt>
                                        </p:tgtEl>
                                      </p:cBhvr>
                                    </p:animEffect>
                                  </p:childTnLst>
                                </p:cTn>
                              </p:par>
                            </p:childTnLst>
                          </p:cTn>
                        </p:par>
                        <p:par>
                          <p:cTn id="60" fill="hold">
                            <p:stCondLst>
                              <p:cond delay="7000"/>
                            </p:stCondLst>
                            <p:childTnLst>
                              <p:par>
                                <p:cTn id="61" presetID="3" presetClass="entr" presetSubtype="10" fill="hold" grpId="0" nodeType="after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Effect transition="in" filter="blinds(horizontal)">
                                      <p:cBhvr>
                                        <p:cTn id="63" dur="500"/>
                                        <p:tgtEl>
                                          <p:spTgt spid="3">
                                            <p:txEl>
                                              <p:pRg st="13" end="13"/>
                                            </p:txEl>
                                          </p:spTgt>
                                        </p:tgtEl>
                                      </p:cBhvr>
                                    </p:animEffect>
                                  </p:childTnLst>
                                </p:cTn>
                              </p:par>
                            </p:childTnLst>
                          </p:cTn>
                        </p:par>
                        <p:par>
                          <p:cTn id="64" fill="hold">
                            <p:stCondLst>
                              <p:cond delay="7500"/>
                            </p:stCondLst>
                            <p:childTnLst>
                              <p:par>
                                <p:cTn id="65" presetID="3" presetClass="entr" presetSubtype="10" fill="hold" grpId="0" nodeType="after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blinds(horizontal)">
                                      <p:cBhvr>
                                        <p:cTn id="67" dur="500"/>
                                        <p:tgtEl>
                                          <p:spTgt spid="3">
                                            <p:txEl>
                                              <p:pRg st="14" end="14"/>
                                            </p:txEl>
                                          </p:spTgt>
                                        </p:tgtEl>
                                      </p:cBhvr>
                                    </p:animEffect>
                                  </p:childTnLst>
                                </p:cTn>
                              </p:par>
                            </p:childTnLst>
                          </p:cTn>
                        </p:par>
                        <p:par>
                          <p:cTn id="68" fill="hold">
                            <p:stCondLst>
                              <p:cond delay="8000"/>
                            </p:stCondLst>
                            <p:childTnLst>
                              <p:par>
                                <p:cTn id="69" presetID="3" presetClass="entr" presetSubtype="10" fill="hold" grpId="0" nodeType="after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Effect transition="in" filter="blinds(horizontal)">
                                      <p:cBhvr>
                                        <p:cTn id="71" dur="500"/>
                                        <p:tgtEl>
                                          <p:spTgt spid="3">
                                            <p:txEl>
                                              <p:pRg st="15" end="15"/>
                                            </p:txEl>
                                          </p:spTgt>
                                        </p:tgtEl>
                                      </p:cBhvr>
                                    </p:animEffect>
                                  </p:childTnLst>
                                </p:cTn>
                              </p:par>
                            </p:childTnLst>
                          </p:cTn>
                        </p:par>
                        <p:par>
                          <p:cTn id="72" fill="hold">
                            <p:stCondLst>
                              <p:cond delay="8500"/>
                            </p:stCondLst>
                            <p:childTnLst>
                              <p:par>
                                <p:cTn id="73" presetID="3" presetClass="entr" presetSubtype="10" fill="hold" grpId="0" nodeType="after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Effect transition="in" filter="blinds(horizontal)">
                                      <p:cBhvr>
                                        <p:cTn id="75" dur="500"/>
                                        <p:tgtEl>
                                          <p:spTgt spid="3">
                                            <p:txEl>
                                              <p:pRg st="16" end="16"/>
                                            </p:txEl>
                                          </p:spTgt>
                                        </p:tgtEl>
                                      </p:cBhvr>
                                    </p:animEffect>
                                  </p:childTnLst>
                                </p:cTn>
                              </p:par>
                            </p:childTnLst>
                          </p:cTn>
                        </p:par>
                        <p:par>
                          <p:cTn id="76" fill="hold">
                            <p:stCondLst>
                              <p:cond delay="9000"/>
                            </p:stCondLst>
                            <p:childTnLst>
                              <p:par>
                                <p:cTn id="77" presetID="3" presetClass="entr" presetSubtype="10" fill="hold" grpId="0" nodeType="afterEffect">
                                  <p:stCondLst>
                                    <p:cond delay="0"/>
                                  </p:stCondLst>
                                  <p:childTnLst>
                                    <p:set>
                                      <p:cBhvr>
                                        <p:cTn id="78" dur="1" fill="hold">
                                          <p:stCondLst>
                                            <p:cond delay="0"/>
                                          </p:stCondLst>
                                        </p:cTn>
                                        <p:tgtEl>
                                          <p:spTgt spid="3">
                                            <p:txEl>
                                              <p:pRg st="17" end="17"/>
                                            </p:txEl>
                                          </p:spTgt>
                                        </p:tgtEl>
                                        <p:attrNameLst>
                                          <p:attrName>style.visibility</p:attrName>
                                        </p:attrNameLst>
                                      </p:cBhvr>
                                      <p:to>
                                        <p:strVal val="visible"/>
                                      </p:to>
                                    </p:set>
                                    <p:animEffect transition="in" filter="blinds(horizontal)">
                                      <p:cBhvr>
                                        <p:cTn id="79" dur="500"/>
                                        <p:tgtEl>
                                          <p:spTgt spid="3">
                                            <p:txEl>
                                              <p:pRg st="17" end="17"/>
                                            </p:txEl>
                                          </p:spTgt>
                                        </p:tgtEl>
                                      </p:cBhvr>
                                    </p:animEffect>
                                  </p:childTnLst>
                                </p:cTn>
                              </p:par>
                            </p:childTnLst>
                          </p:cTn>
                        </p:par>
                        <p:par>
                          <p:cTn id="80" fill="hold">
                            <p:stCondLst>
                              <p:cond delay="9500"/>
                            </p:stCondLst>
                            <p:childTnLst>
                              <p:par>
                                <p:cTn id="81" presetID="3" presetClass="entr" presetSubtype="10" fill="hold" grpId="0" nodeType="afterEffect">
                                  <p:stCondLst>
                                    <p:cond delay="0"/>
                                  </p:stCondLst>
                                  <p:childTnLst>
                                    <p:set>
                                      <p:cBhvr>
                                        <p:cTn id="82" dur="1" fill="hold">
                                          <p:stCondLst>
                                            <p:cond delay="0"/>
                                          </p:stCondLst>
                                        </p:cTn>
                                        <p:tgtEl>
                                          <p:spTgt spid="3">
                                            <p:txEl>
                                              <p:pRg st="18" end="18"/>
                                            </p:txEl>
                                          </p:spTgt>
                                        </p:tgtEl>
                                        <p:attrNameLst>
                                          <p:attrName>style.visibility</p:attrName>
                                        </p:attrNameLst>
                                      </p:cBhvr>
                                      <p:to>
                                        <p:strVal val="visible"/>
                                      </p:to>
                                    </p:set>
                                    <p:animEffect transition="in" filter="blinds(horizontal)">
                                      <p:cBhvr>
                                        <p:cTn id="83" dur="500"/>
                                        <p:tgtEl>
                                          <p:spTgt spid="3">
                                            <p:txEl>
                                              <p:pRg st="18" end="18"/>
                                            </p:txEl>
                                          </p:spTgt>
                                        </p:tgtEl>
                                      </p:cBhvr>
                                    </p:animEffect>
                                  </p:childTnLst>
                                </p:cTn>
                              </p:par>
                            </p:childTnLst>
                          </p:cTn>
                        </p:par>
                        <p:par>
                          <p:cTn id="84" fill="hold">
                            <p:stCondLst>
                              <p:cond delay="10000"/>
                            </p:stCondLst>
                            <p:childTnLst>
                              <p:par>
                                <p:cTn id="85" presetID="3" presetClass="entr" presetSubtype="10" fill="hold" grpId="0" nodeType="afterEffect">
                                  <p:stCondLst>
                                    <p:cond delay="0"/>
                                  </p:stCondLst>
                                  <p:childTnLst>
                                    <p:set>
                                      <p:cBhvr>
                                        <p:cTn id="86" dur="1" fill="hold">
                                          <p:stCondLst>
                                            <p:cond delay="0"/>
                                          </p:stCondLst>
                                        </p:cTn>
                                        <p:tgtEl>
                                          <p:spTgt spid="3">
                                            <p:txEl>
                                              <p:pRg st="19" end="19"/>
                                            </p:txEl>
                                          </p:spTgt>
                                        </p:tgtEl>
                                        <p:attrNameLst>
                                          <p:attrName>style.visibility</p:attrName>
                                        </p:attrNameLst>
                                      </p:cBhvr>
                                      <p:to>
                                        <p:strVal val="visible"/>
                                      </p:to>
                                    </p:set>
                                    <p:animEffect transition="in" filter="blinds(horizontal)">
                                      <p:cBhvr>
                                        <p:cTn id="87" dur="500"/>
                                        <p:tgtEl>
                                          <p:spTgt spid="3">
                                            <p:txEl>
                                              <p:pRg st="19" end="19"/>
                                            </p:txEl>
                                          </p:spTgt>
                                        </p:tgtEl>
                                      </p:cBhvr>
                                    </p:animEffect>
                                  </p:childTnLst>
                                </p:cTn>
                              </p:par>
                            </p:childTnLst>
                          </p:cTn>
                        </p:par>
                        <p:par>
                          <p:cTn id="88" fill="hold">
                            <p:stCondLst>
                              <p:cond delay="10500"/>
                            </p:stCondLst>
                            <p:childTnLst>
                              <p:par>
                                <p:cTn id="89" presetID="3" presetClass="entr" presetSubtype="10" fill="hold" grpId="0" nodeType="afterEffect">
                                  <p:stCondLst>
                                    <p:cond delay="0"/>
                                  </p:stCondLst>
                                  <p:childTnLst>
                                    <p:set>
                                      <p:cBhvr>
                                        <p:cTn id="90" dur="1" fill="hold">
                                          <p:stCondLst>
                                            <p:cond delay="0"/>
                                          </p:stCondLst>
                                        </p:cTn>
                                        <p:tgtEl>
                                          <p:spTgt spid="3">
                                            <p:txEl>
                                              <p:pRg st="20" end="20"/>
                                            </p:txEl>
                                          </p:spTgt>
                                        </p:tgtEl>
                                        <p:attrNameLst>
                                          <p:attrName>style.visibility</p:attrName>
                                        </p:attrNameLst>
                                      </p:cBhvr>
                                      <p:to>
                                        <p:strVal val="visible"/>
                                      </p:to>
                                    </p:set>
                                    <p:animEffect transition="in" filter="blinds(horizontal)">
                                      <p:cBhvr>
                                        <p:cTn id="91"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p>
            <a:r>
              <a:rPr lang="fr-FR" dirty="0"/>
              <a:t>Sources (4/5)</a:t>
            </a:r>
          </a:p>
        </p:txBody>
      </p:sp>
      <p:sp>
        <p:nvSpPr>
          <p:cNvPr id="3" name="Espace réservé du contenu 2"/>
          <p:cNvSpPr>
            <a:spLocks noGrp="1"/>
          </p:cNvSpPr>
          <p:nvPr>
            <p:ph idx="1"/>
          </p:nvPr>
        </p:nvSpPr>
        <p:spPr/>
        <p:txBody>
          <a:bodyPr>
            <a:normAutofit fontScale="40000" lnSpcReduction="20000"/>
          </a:bodyPr>
          <a:lstStyle/>
          <a:p>
            <a:endParaRPr lang="fr-FR" dirty="0"/>
          </a:p>
          <a:p>
            <a:r>
              <a:rPr lang="fr-FR" u="sng" dirty="0">
                <a:hlinkClick r:id="rId2"/>
              </a:rPr>
              <a:t>https://docplayer.fr/docs-images/48/24882598/images/40-0.jpg</a:t>
            </a:r>
            <a:endParaRPr lang="fr-FR" dirty="0"/>
          </a:p>
          <a:p>
            <a:r>
              <a:rPr lang="fr-FR" u="sng" dirty="0">
                <a:hlinkClick r:id="rId3"/>
              </a:rPr>
              <a:t>https://drive.google.com/open?id=1DkypA1O5ZflHyt4l_9IcFAvmbe6lyyJl</a:t>
            </a:r>
            <a:endParaRPr lang="fr-FR" dirty="0"/>
          </a:p>
          <a:p>
            <a:r>
              <a:rPr lang="fr-FR" u="sng" dirty="0">
                <a:hlinkClick r:id="rId4"/>
              </a:rPr>
              <a:t>http://www.pollens.fr/le-reseau/images/buse-de-captage.jpg</a:t>
            </a:r>
            <a:endParaRPr lang="fr-FR" dirty="0"/>
          </a:p>
          <a:p>
            <a:r>
              <a:rPr lang="fr-FR" u="sng" dirty="0">
                <a:hlinkClick r:id="rId5"/>
              </a:rPr>
              <a:t>https://encrypted-tbn0.gstatic.com/images?q=tbn:ANd9GcQCRjSPo1UUpbcosegeJVirIdF_dQidMNYjwPH66xYc9rZLf1DW</a:t>
            </a:r>
            <a:r>
              <a:rPr lang="fr-FR" dirty="0"/>
              <a:t> (image) </a:t>
            </a:r>
            <a:r>
              <a:rPr lang="fr-FR" u="sng" dirty="0">
                <a:hlinkClick r:id="rId6"/>
              </a:rPr>
              <a:t>http://boutiquedessciences.universite-lyon.fr/servlet/com.univ.collaboratif.utils.LectureFichiergw?ID_FICHIER=1251709164677</a:t>
            </a:r>
            <a:r>
              <a:rPr lang="fr-FR" dirty="0"/>
              <a:t> (lien de l’article)</a:t>
            </a:r>
          </a:p>
          <a:p>
            <a:r>
              <a:rPr lang="fr-FR" u="sng" dirty="0">
                <a:hlinkClick r:id="rId7"/>
              </a:rPr>
              <a:t>https://drive.google.com/open?id=1NzobblL-XQg2K4zhTlHqUiImu3UzE-D9</a:t>
            </a:r>
            <a:endParaRPr lang="fr-FR" dirty="0"/>
          </a:p>
          <a:p>
            <a:r>
              <a:rPr lang="fr-FR" u="sng" dirty="0">
                <a:hlinkClick r:id="rId8"/>
              </a:rPr>
              <a:t>http://files.photosnack.net/albums/images/a95987c27883b7016f377ai302971541/scale-350x350</a:t>
            </a:r>
            <a:endParaRPr lang="fr-FR" dirty="0"/>
          </a:p>
          <a:p>
            <a:r>
              <a:rPr lang="fr-FR" u="sng" dirty="0">
                <a:hlinkClick r:id="rId9"/>
              </a:rPr>
              <a:t>https://drive.google.com/open?id=1aZg8TUUSMRWaa8pT_7NFuRJelE_Y7BJq</a:t>
            </a:r>
            <a:endParaRPr lang="fr-FR" dirty="0"/>
          </a:p>
          <a:p>
            <a:r>
              <a:rPr lang="fr-FR" u="sng" dirty="0">
                <a:hlinkClick r:id="rId10"/>
              </a:rPr>
              <a:t>http://files.photosnack.net/albums/images/8bfe42290fa15d894b06c5i302971576/scale-350x350</a:t>
            </a:r>
            <a:endParaRPr lang="fr-FR" dirty="0"/>
          </a:p>
          <a:p>
            <a:r>
              <a:rPr lang="fr-FR" u="sng" dirty="0">
                <a:hlinkClick r:id="rId5"/>
              </a:rPr>
              <a:t>https://encrypted-tbn0.gstatic.com/images?q=tbn:ANd9GcQCRjSPo1UUpbcosegeJVirIdF_dQidMNYjwPH66xYc9rZLf1DW</a:t>
            </a:r>
            <a:endParaRPr lang="fr-FR" dirty="0"/>
          </a:p>
          <a:p>
            <a:r>
              <a:rPr lang="fr-FR" u="sng" dirty="0">
                <a:hlinkClick r:id="rId11"/>
              </a:rPr>
              <a:t>https://drive.google.com/open?id=1faqSlOl0Ke06YHMjrfajceOpEwFeclPE</a:t>
            </a:r>
            <a:endParaRPr lang="fr-FR" dirty="0"/>
          </a:p>
          <a:p>
            <a:r>
              <a:rPr lang="fr-FR" u="sng" dirty="0">
                <a:hlinkClick r:id="rId11"/>
              </a:rPr>
              <a:t>https://drive.google.com/open?id=1faqSlOl0Ke06YHMjrfajceOpEwFeclPE</a:t>
            </a:r>
            <a:endParaRPr lang="fr-FR" dirty="0"/>
          </a:p>
          <a:p>
            <a:r>
              <a:rPr lang="fr-FR" u="sng" dirty="0">
                <a:hlinkClick r:id="rId11"/>
              </a:rPr>
              <a:t>https://drive.google.com/open?id=1faqSlOl0Ke06YHMjrfajceOpEwFeclPE</a:t>
            </a:r>
            <a:endParaRPr lang="fr-FR" dirty="0"/>
          </a:p>
          <a:p>
            <a:r>
              <a:rPr lang="fr-FR" u="sng" dirty="0">
                <a:hlinkClick r:id="rId12"/>
              </a:rPr>
              <a:t>https://drive.google.com/open?id=1QbrEPbIEhyJ8fIvosXM7GxbwnAltvsIP</a:t>
            </a:r>
            <a:r>
              <a:rPr lang="fr-FR" dirty="0"/>
              <a:t> (image)</a:t>
            </a:r>
          </a:p>
          <a:p>
            <a:r>
              <a:rPr lang="fr-FR" u="sng" dirty="0">
                <a:hlinkClick r:id="rId12"/>
              </a:rPr>
              <a:t>https://drive.google.com/open?id=1QbrEPbIEhyJ8fIvosXM7GxbwnAltvsIP</a:t>
            </a:r>
            <a:r>
              <a:rPr lang="fr-FR" dirty="0"/>
              <a:t> (image)</a:t>
            </a:r>
          </a:p>
          <a:p>
            <a:r>
              <a:rPr lang="fr-FR" u="sng" dirty="0">
                <a:hlinkClick r:id="rId13"/>
              </a:rPr>
              <a:t>http://www.aitc-group.com/alahram2/index.php/products/imaging/microscopy-systems/oct-imaging/1325-nm-oct-microscope-module-detail</a:t>
            </a:r>
            <a:r>
              <a:rPr lang="fr-FR" dirty="0"/>
              <a:t> (le lien du site internet), </a:t>
            </a:r>
            <a:r>
              <a:rPr lang="fr-FR" u="sng" dirty="0">
                <a:hlinkClick r:id="rId14"/>
              </a:rPr>
              <a:t>http://www.aitc-group.com/alahram2/images/stories/virtuemart/product/378_octmicmounted-nikonfn1.png</a:t>
            </a:r>
            <a:r>
              <a:rPr lang="fr-FR" dirty="0"/>
              <a:t> (le lien de l’image)</a:t>
            </a:r>
          </a:p>
        </p:txBody>
      </p:sp>
    </p:spTree>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linds(horizontal)">
                                      <p:cBhvr>
                                        <p:cTn id="39" dur="500"/>
                                        <p:tgtEl>
                                          <p:spTgt spid="3">
                                            <p:txEl>
                                              <p:pRg st="8" end="8"/>
                                            </p:txEl>
                                          </p:spTgt>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blinds(horizontal)">
                                      <p:cBhvr>
                                        <p:cTn id="43" dur="500"/>
                                        <p:tgtEl>
                                          <p:spTgt spid="3">
                                            <p:txEl>
                                              <p:pRg st="9" end="9"/>
                                            </p:txEl>
                                          </p:spTgt>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blinds(horizontal)">
                                      <p:cBhvr>
                                        <p:cTn id="47" dur="500"/>
                                        <p:tgtEl>
                                          <p:spTgt spid="3">
                                            <p:txEl>
                                              <p:pRg st="10" end="10"/>
                                            </p:txEl>
                                          </p:spTgt>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blinds(horizontal)">
                                      <p:cBhvr>
                                        <p:cTn id="51" dur="500"/>
                                        <p:tgtEl>
                                          <p:spTgt spid="3">
                                            <p:txEl>
                                              <p:pRg st="11" end="11"/>
                                            </p:txEl>
                                          </p:spTgt>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blinds(horizontal)">
                                      <p:cBhvr>
                                        <p:cTn id="55" dur="500"/>
                                        <p:tgtEl>
                                          <p:spTgt spid="3">
                                            <p:txEl>
                                              <p:pRg st="12" end="12"/>
                                            </p:txEl>
                                          </p:spTgt>
                                        </p:tgtEl>
                                      </p:cBhvr>
                                    </p:animEffect>
                                  </p:childTnLst>
                                </p:cTn>
                              </p:par>
                            </p:childTnLst>
                          </p:cTn>
                        </p:par>
                        <p:par>
                          <p:cTn id="56" fill="hold">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blinds(horizontal)">
                                      <p:cBhvr>
                                        <p:cTn id="59" dur="500"/>
                                        <p:tgtEl>
                                          <p:spTgt spid="3">
                                            <p:txEl>
                                              <p:pRg st="13" end="13"/>
                                            </p:txEl>
                                          </p:spTgt>
                                        </p:tgtEl>
                                      </p:cBhvr>
                                    </p:animEffect>
                                  </p:childTnLst>
                                </p:cTn>
                              </p:par>
                            </p:childTnLst>
                          </p:cTn>
                        </p:par>
                        <p:par>
                          <p:cTn id="60" fill="hold">
                            <p:stCondLst>
                              <p:cond delay="7000"/>
                            </p:stCondLst>
                            <p:childTnLst>
                              <p:par>
                                <p:cTn id="61" presetID="3" presetClass="entr" presetSubtype="10" fill="hold" grpId="0" nodeType="after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Effect transition="in" filter="blinds(horizontal)">
                                      <p:cBhvr>
                                        <p:cTn id="63" dur="500"/>
                                        <p:tgtEl>
                                          <p:spTgt spid="3">
                                            <p:txEl>
                                              <p:pRg st="14" end="14"/>
                                            </p:txEl>
                                          </p:spTgt>
                                        </p:tgtEl>
                                      </p:cBhvr>
                                    </p:animEffect>
                                  </p:childTnLst>
                                </p:cTn>
                              </p:par>
                            </p:childTnLst>
                          </p:cTn>
                        </p:par>
                        <p:par>
                          <p:cTn id="64" fill="hold">
                            <p:stCondLst>
                              <p:cond delay="7500"/>
                            </p:stCondLst>
                            <p:childTnLst>
                              <p:par>
                                <p:cTn id="65" presetID="3" presetClass="entr" presetSubtype="10" fill="hold" grpId="0" nodeType="after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animEffect transition="in" filter="blinds(horizontal)">
                                      <p:cBhvr>
                                        <p:cTn id="6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p>
            <a:r>
              <a:rPr lang="fr-FR" dirty="0"/>
              <a:t>Sources (5/5)</a:t>
            </a:r>
          </a:p>
        </p:txBody>
      </p:sp>
      <p:sp>
        <p:nvSpPr>
          <p:cNvPr id="3" name="Espace réservé du contenu 2"/>
          <p:cNvSpPr>
            <a:spLocks noGrp="1"/>
          </p:cNvSpPr>
          <p:nvPr>
            <p:ph idx="1"/>
          </p:nvPr>
        </p:nvSpPr>
        <p:spPr>
          <a:xfrm>
            <a:off x="457200" y="1600200"/>
            <a:ext cx="8229600" cy="5257800"/>
          </a:xfrm>
        </p:spPr>
        <p:txBody>
          <a:bodyPr>
            <a:normAutofit fontScale="40000" lnSpcReduction="20000"/>
          </a:bodyPr>
          <a:lstStyle/>
          <a:p>
            <a:r>
              <a:rPr lang="fr-FR" dirty="0"/>
              <a:t>Paris Ambroisie : </a:t>
            </a:r>
            <a:r>
              <a:rPr lang="fr-FR" u="sng" dirty="0">
                <a:hlinkClick r:id="rId2"/>
              </a:rPr>
              <a:t>http://www.pollens.fr/les-risques/risques-par-ville-details.php?id_ville=40&amp;id_taxon=13</a:t>
            </a:r>
            <a:r>
              <a:rPr lang="fr-FR" dirty="0"/>
              <a:t> </a:t>
            </a:r>
          </a:p>
          <a:p>
            <a:r>
              <a:rPr lang="fr-FR" dirty="0"/>
              <a:t>Paris Graminées : </a:t>
            </a:r>
            <a:r>
              <a:rPr lang="fr-FR" u="sng" dirty="0">
                <a:hlinkClick r:id="rId3"/>
              </a:rPr>
              <a:t>http://www.pollens.fr/les-risques/risques-par-ville-details.php?id_ville=40&amp;id_taxon=9</a:t>
            </a:r>
            <a:r>
              <a:rPr lang="fr-FR" dirty="0"/>
              <a:t> </a:t>
            </a:r>
          </a:p>
          <a:p>
            <a:r>
              <a:rPr lang="fr-FR" dirty="0"/>
              <a:t>La Rochelle Ambroisie : </a:t>
            </a:r>
            <a:r>
              <a:rPr lang="fr-FR" u="sng" dirty="0">
                <a:hlinkClick r:id="rId4"/>
              </a:rPr>
              <a:t>http://www.pollens.fr/les-risques/risques-par-ville-details.php?id_ville=26&amp;id_taxon=54</a:t>
            </a:r>
            <a:r>
              <a:rPr lang="fr-FR" dirty="0"/>
              <a:t> </a:t>
            </a:r>
          </a:p>
          <a:p>
            <a:r>
              <a:rPr lang="fr-FR" dirty="0"/>
              <a:t>La Rochelle Graminées : </a:t>
            </a:r>
            <a:r>
              <a:rPr lang="fr-FR" u="sng" dirty="0">
                <a:hlinkClick r:id="rId5"/>
              </a:rPr>
              <a:t>http://www.pollens.fr/les-risques/risques-par-ville-details.php?id_ville=26&amp;id_taxon=9</a:t>
            </a:r>
            <a:r>
              <a:rPr lang="fr-FR" dirty="0"/>
              <a:t> </a:t>
            </a:r>
          </a:p>
          <a:p>
            <a:r>
              <a:rPr lang="fr-FR" dirty="0"/>
              <a:t>Ambroisie Bordeaux : </a:t>
            </a:r>
            <a:r>
              <a:rPr lang="fr-FR" u="sng" dirty="0">
                <a:hlinkClick r:id="rId6"/>
              </a:rPr>
              <a:t>http://www.pollens.fr/les-risques/risques-par-ville-details.php?id_ville=7&amp;id_taxon=54</a:t>
            </a:r>
            <a:r>
              <a:rPr lang="fr-FR" dirty="0"/>
              <a:t> </a:t>
            </a:r>
          </a:p>
          <a:p>
            <a:r>
              <a:rPr lang="fr-FR" dirty="0"/>
              <a:t>Graminées Bordeaux : </a:t>
            </a:r>
            <a:r>
              <a:rPr lang="fr-FR" u="sng" dirty="0">
                <a:hlinkClick r:id="rId7"/>
              </a:rPr>
              <a:t>http://www.pollens.fr/les-risques/risques-par-ville-details.php?id_ville=7&amp;id_taxon=9</a:t>
            </a:r>
            <a:r>
              <a:rPr lang="fr-FR" dirty="0"/>
              <a:t> </a:t>
            </a:r>
          </a:p>
          <a:p>
            <a:r>
              <a:rPr lang="fr-FR" dirty="0"/>
              <a:t>Ambroisie Angoulême : </a:t>
            </a:r>
            <a:r>
              <a:rPr lang="fr-FR" u="sng" dirty="0">
                <a:hlinkClick r:id="rId8"/>
              </a:rPr>
              <a:t>http://www.pollens.fr/les-risques/risques-par-ville-details.php?id_ville=90&amp;id_taxon=54</a:t>
            </a:r>
            <a:r>
              <a:rPr lang="fr-FR" dirty="0"/>
              <a:t> </a:t>
            </a:r>
          </a:p>
          <a:p>
            <a:r>
              <a:rPr lang="fr-FR" dirty="0"/>
              <a:t>Angoulême graminées : </a:t>
            </a:r>
            <a:r>
              <a:rPr lang="fr-FR" u="sng" dirty="0">
                <a:hlinkClick r:id="rId9"/>
              </a:rPr>
              <a:t>http://www.pollens.fr/les-risques/risques-par-ville-details.php?id_ville=90&amp;id_taxon=9</a:t>
            </a:r>
            <a:r>
              <a:rPr lang="fr-FR" dirty="0"/>
              <a:t> </a:t>
            </a:r>
          </a:p>
          <a:p>
            <a:r>
              <a:rPr lang="fr-FR" dirty="0"/>
              <a:t>Lyon Ambroisie : </a:t>
            </a:r>
            <a:r>
              <a:rPr lang="fr-FR" u="sng" dirty="0">
                <a:hlinkClick r:id="rId10"/>
              </a:rPr>
              <a:t>http://www.pollens.fr/les-risques/risques-par-ville-details.php?id_ville=29&amp;id_taxon=54</a:t>
            </a:r>
            <a:r>
              <a:rPr lang="fr-FR" dirty="0"/>
              <a:t> </a:t>
            </a:r>
          </a:p>
          <a:p>
            <a:r>
              <a:rPr lang="fr-FR" dirty="0"/>
              <a:t>Lyon Graminées : </a:t>
            </a:r>
            <a:r>
              <a:rPr lang="fr-FR" u="sng" dirty="0">
                <a:hlinkClick r:id="rId11"/>
              </a:rPr>
              <a:t>http://www.pollens.fr/les-risques/risques-par-ville-details.php?id_ville=29&amp;id_taxon=9</a:t>
            </a:r>
            <a:r>
              <a:rPr lang="fr-FR" dirty="0"/>
              <a:t> </a:t>
            </a:r>
          </a:p>
          <a:p>
            <a:r>
              <a:rPr lang="fr-FR" dirty="0"/>
              <a:t>Site officiel du WAO : </a:t>
            </a:r>
            <a:r>
              <a:rPr lang="fr-FR" u="sng" dirty="0">
                <a:hlinkClick r:id="rId12"/>
              </a:rPr>
              <a:t>https://www.worldallergy.org/</a:t>
            </a:r>
            <a:r>
              <a:rPr lang="fr-FR" dirty="0"/>
              <a:t> </a:t>
            </a:r>
          </a:p>
          <a:p>
            <a:r>
              <a:rPr lang="fr-FR" u="sng" dirty="0">
                <a:hlinkClick r:id="rId13"/>
              </a:rPr>
              <a:t>http://s1.1zoom.me/b5050/954/Sunflowers_Birds_Closeup_448120_1680x1050.jpg</a:t>
            </a:r>
            <a:endParaRPr lang="fr-FR" dirty="0"/>
          </a:p>
          <a:p>
            <a:r>
              <a:rPr lang="fr-FR" dirty="0"/>
              <a:t>Carte pollen: </a:t>
            </a:r>
            <a:r>
              <a:rPr lang="fr-FR" dirty="0">
                <a:hlinkClick r:id="rId14"/>
              </a:rPr>
              <a:t>https://www.ledauphine.com/france-monde/2017/06/25/alerte-rouge-pour-les-allergiques-aux-pollens</a:t>
            </a:r>
            <a:r>
              <a:rPr lang="fr-FR" dirty="0"/>
              <a:t> </a:t>
            </a:r>
          </a:p>
          <a:p>
            <a:r>
              <a:rPr lang="fr-FR" dirty="0"/>
              <a:t>Application pollen téléphone: </a:t>
            </a:r>
            <a:r>
              <a:rPr lang="fr-FR" dirty="0">
                <a:hlinkClick r:id="rId15"/>
              </a:rPr>
              <a:t>https://www.pollens.fr/medias/img/app-fr-v2.svg</a:t>
            </a:r>
            <a:endParaRPr lang="fr-FR" dirty="0"/>
          </a:p>
          <a:p>
            <a:r>
              <a:rPr lang="fr-FR" dirty="0"/>
              <a:t>Schéma Lanzoni: </a:t>
            </a:r>
            <a:r>
              <a:rPr lang="fr-FR" dirty="0">
                <a:hlinkClick r:id="rId16"/>
              </a:rPr>
              <a:t>https://www.researchgate.net/profile/Etienne_Cassagne/publication/37294206/figure/fig2/AS:549246639906818@1507962011600/Les-composants-du-corps-central-du-capteur-pollinique.png</a:t>
            </a:r>
            <a:r>
              <a:rPr lang="fr-FR" dirty="0"/>
              <a:t> </a:t>
            </a:r>
          </a:p>
          <a:p>
            <a:r>
              <a:rPr lang="fr-FR" dirty="0"/>
              <a:t>Alerte pollen TF1: </a:t>
            </a:r>
            <a:r>
              <a:rPr lang="fr-FR" dirty="0">
                <a:hlinkClick r:id="rId17"/>
              </a:rPr>
              <a:t>https://photos.lci.fr/images/1920/1080/les-allergies-aux-pollens-concernent-18-millions-de-francais-20180416-1608-c93746-0@1x.jpeg</a:t>
            </a:r>
            <a:endParaRPr lang="fr-FR" dirty="0"/>
          </a:p>
          <a:p>
            <a:r>
              <a:rPr lang="fr-FR" dirty="0"/>
              <a:t>Calendrier pollinique RNSA: </a:t>
            </a:r>
            <a:r>
              <a:rPr lang="fr-FR" dirty="0">
                <a:hlinkClick r:id="rId18"/>
              </a:rPr>
              <a:t>https://encrypted-tbn0.gstatic.com/images?q=tbn:ANd9GcSOA0BLUXUxLxIHfK05XDIbBeZKs1rOV34Kr1fTXc0qkNBzTML2</a:t>
            </a:r>
            <a:endParaRPr lang="fr-FR" dirty="0"/>
          </a:p>
          <a:p>
            <a:r>
              <a:rPr lang="fr-FR" dirty="0"/>
              <a:t>Image plante aquatique: </a:t>
            </a:r>
            <a:r>
              <a:rPr lang="fr-FR" dirty="0">
                <a:hlinkClick r:id="rId19"/>
              </a:rPr>
              <a:t>https://www.newscientist.com/article/2114930-bees-of-the-sea-tiny-crustaceans-pollinate-underwater-plants/</a:t>
            </a:r>
            <a:r>
              <a:rPr lang="fr-FR" dirty="0"/>
              <a:t> </a:t>
            </a:r>
            <a:endParaRPr lang="en-GB" dirty="0"/>
          </a:p>
          <a:p>
            <a:endParaRPr lang="fr-FR" dirty="0"/>
          </a:p>
        </p:txBody>
      </p:sp>
    </p:spTree>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blinds(horizontal)">
                                      <p:cBhvr>
                                        <p:cTn id="39" dur="500"/>
                                        <p:tgtEl>
                                          <p:spTgt spid="3">
                                            <p:txEl>
                                              <p:pRg st="7" end="7"/>
                                            </p:txEl>
                                          </p:spTgt>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linds(horizontal)">
                                      <p:cBhvr>
                                        <p:cTn id="47" dur="500"/>
                                        <p:tgtEl>
                                          <p:spTgt spid="3">
                                            <p:txEl>
                                              <p:pRg st="9" end="9"/>
                                            </p:txEl>
                                          </p:spTgt>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blinds(horizontal)">
                                      <p:cBhvr>
                                        <p:cTn id="51" dur="500"/>
                                        <p:tgtEl>
                                          <p:spTgt spid="3">
                                            <p:txEl>
                                              <p:pRg st="10" end="10"/>
                                            </p:txEl>
                                          </p:spTgt>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blinds(horizontal)">
                                      <p:cBhvr>
                                        <p:cTn id="55" dur="500"/>
                                        <p:tgtEl>
                                          <p:spTgt spid="3">
                                            <p:txEl>
                                              <p:pRg st="11" end="11"/>
                                            </p:txEl>
                                          </p:spTgt>
                                        </p:tgtEl>
                                      </p:cBhvr>
                                    </p:animEffect>
                                  </p:childTnLst>
                                </p:cTn>
                              </p:par>
                            </p:childTnLst>
                          </p:cTn>
                        </p:par>
                        <p:par>
                          <p:cTn id="56" fill="hold">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blinds(horizontal)">
                                      <p:cBhvr>
                                        <p:cTn id="59" dur="500"/>
                                        <p:tgtEl>
                                          <p:spTgt spid="3">
                                            <p:txEl>
                                              <p:pRg st="12" end="12"/>
                                            </p:txEl>
                                          </p:spTgt>
                                        </p:tgtEl>
                                      </p:cBhvr>
                                    </p:animEffect>
                                  </p:childTnLst>
                                </p:cTn>
                              </p:par>
                            </p:childTnLst>
                          </p:cTn>
                        </p:par>
                        <p:par>
                          <p:cTn id="60" fill="hold">
                            <p:stCondLst>
                              <p:cond delay="7000"/>
                            </p:stCondLst>
                            <p:childTnLst>
                              <p:par>
                                <p:cTn id="61" presetID="3" presetClass="entr" presetSubtype="10" fill="hold" grpId="0" nodeType="after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Effect transition="in" filter="blinds(horizontal)">
                                      <p:cBhvr>
                                        <p:cTn id="63" dur="500"/>
                                        <p:tgtEl>
                                          <p:spTgt spid="3">
                                            <p:txEl>
                                              <p:pRg st="13" end="13"/>
                                            </p:txEl>
                                          </p:spTgt>
                                        </p:tgtEl>
                                      </p:cBhvr>
                                    </p:animEffect>
                                  </p:childTnLst>
                                </p:cTn>
                              </p:par>
                            </p:childTnLst>
                          </p:cTn>
                        </p:par>
                        <p:par>
                          <p:cTn id="64" fill="hold">
                            <p:stCondLst>
                              <p:cond delay="7500"/>
                            </p:stCondLst>
                            <p:childTnLst>
                              <p:par>
                                <p:cTn id="65" presetID="3" presetClass="entr" presetSubtype="10" fill="hold" grpId="0" nodeType="after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blinds(horizontal)">
                                      <p:cBhvr>
                                        <p:cTn id="67" dur="500"/>
                                        <p:tgtEl>
                                          <p:spTgt spid="3">
                                            <p:txEl>
                                              <p:pRg st="14" end="14"/>
                                            </p:txEl>
                                          </p:spTgt>
                                        </p:tgtEl>
                                      </p:cBhvr>
                                    </p:animEffect>
                                  </p:childTnLst>
                                </p:cTn>
                              </p:par>
                            </p:childTnLst>
                          </p:cTn>
                        </p:par>
                        <p:par>
                          <p:cTn id="68" fill="hold">
                            <p:stCondLst>
                              <p:cond delay="8000"/>
                            </p:stCondLst>
                            <p:childTnLst>
                              <p:par>
                                <p:cTn id="69" presetID="3" presetClass="entr" presetSubtype="10" fill="hold" grpId="0" nodeType="after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Effect transition="in" filter="blinds(horizontal)">
                                      <p:cBhvr>
                                        <p:cTn id="71" dur="500"/>
                                        <p:tgtEl>
                                          <p:spTgt spid="3">
                                            <p:txEl>
                                              <p:pRg st="15" end="15"/>
                                            </p:txEl>
                                          </p:spTgt>
                                        </p:tgtEl>
                                      </p:cBhvr>
                                    </p:animEffect>
                                  </p:childTnLst>
                                </p:cTn>
                              </p:par>
                            </p:childTnLst>
                          </p:cTn>
                        </p:par>
                        <p:par>
                          <p:cTn id="72" fill="hold">
                            <p:stCondLst>
                              <p:cond delay="8500"/>
                            </p:stCondLst>
                            <p:childTnLst>
                              <p:par>
                                <p:cTn id="73" presetID="3" presetClass="entr" presetSubtype="10" fill="hold" grpId="0" nodeType="after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Effect transition="in" filter="blinds(horizontal)">
                                      <p:cBhvr>
                                        <p:cTn id="75" dur="500"/>
                                        <p:tgtEl>
                                          <p:spTgt spid="3">
                                            <p:txEl>
                                              <p:pRg st="16" end="16"/>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
                                            <p:txEl>
                                              <p:pRg st="17" end="17"/>
                                            </p:txEl>
                                          </p:spTgt>
                                        </p:tgtEl>
                                        <p:attrNameLst>
                                          <p:attrName>style.visibility</p:attrName>
                                        </p:attrNameLst>
                                      </p:cBhvr>
                                      <p:to>
                                        <p:strVal val="visible"/>
                                      </p:to>
                                    </p:set>
                                    <p:animEffect transition="in" filter="blinds(horizontal)">
                                      <p:cBhvr>
                                        <p:cTn id="80"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Introduction</a:t>
            </a:r>
          </a:p>
        </p:txBody>
      </p:sp>
      <p:sp>
        <p:nvSpPr>
          <p:cNvPr id="3" name="Espace réservé du contenu 2"/>
          <p:cNvSpPr>
            <a:spLocks noGrp="1"/>
          </p:cNvSpPr>
          <p:nvPr>
            <p:ph idx="1"/>
          </p:nvPr>
        </p:nvSpPr>
        <p:spPr>
          <a:xfrm>
            <a:off x="884419" y="3092970"/>
            <a:ext cx="7375161" cy="2693976"/>
          </a:xfrm>
        </p:spPr>
        <p:txBody>
          <a:bodyPr>
            <a:normAutofit/>
          </a:bodyPr>
          <a:lstStyle/>
          <a:p>
            <a:pPr marL="0" indent="0">
              <a:buNone/>
            </a:pPr>
            <a:r>
              <a:rPr lang="fr-FR" sz="1600" dirty="0">
                <a:solidFill>
                  <a:srgbClr val="000000"/>
                </a:solidFill>
              </a:rPr>
              <a:t>En quoi le pollen influence notre quotidien?</a:t>
            </a:r>
          </a:p>
          <a:p>
            <a:pPr marL="0" indent="0">
              <a:buNone/>
            </a:pPr>
            <a:r>
              <a:rPr lang="fr-FR" sz="1600" dirty="0">
                <a:solidFill>
                  <a:srgbClr val="000000"/>
                </a:solidFill>
              </a:rPr>
              <a:t>Parce qu’il voyage :</a:t>
            </a:r>
          </a:p>
          <a:p>
            <a:r>
              <a:rPr lang="fr-FR" sz="1600" dirty="0">
                <a:solidFill>
                  <a:srgbClr val="000000"/>
                </a:solidFill>
              </a:rPr>
              <a:t>Fécondation des plantes (nourriture)</a:t>
            </a:r>
          </a:p>
          <a:p>
            <a:r>
              <a:rPr lang="fr-FR" sz="1600" dirty="0">
                <a:solidFill>
                  <a:srgbClr val="000000"/>
                </a:solidFill>
              </a:rPr>
              <a:t>Création des arbres (oxygène et absorption du CO2)</a:t>
            </a:r>
          </a:p>
          <a:p>
            <a:r>
              <a:rPr lang="fr-FR" sz="1600" dirty="0">
                <a:solidFill>
                  <a:srgbClr val="000000"/>
                </a:solidFill>
              </a:rPr>
              <a:t>Effet indésirable = allergies</a:t>
            </a:r>
          </a:p>
          <a:p>
            <a:r>
              <a:rPr lang="fr-FR" sz="1600" dirty="0">
                <a:solidFill>
                  <a:srgbClr val="000000"/>
                </a:solidFill>
              </a:rPr>
              <a:t>Propriété collantes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Trajets</a:t>
            </a:r>
          </a:p>
        </p:txBody>
      </p:sp>
      <p:sp>
        <p:nvSpPr>
          <p:cNvPr id="3" name="Espace réservé du contenu 2"/>
          <p:cNvSpPr>
            <a:spLocks noGrp="1"/>
          </p:cNvSpPr>
          <p:nvPr>
            <p:ph idx="1"/>
          </p:nvPr>
        </p:nvSpPr>
        <p:spPr>
          <a:xfrm>
            <a:off x="884419" y="3092970"/>
            <a:ext cx="7375161" cy="2693976"/>
          </a:xfrm>
        </p:spPr>
        <p:txBody>
          <a:bodyPr>
            <a:normAutofit/>
          </a:bodyPr>
          <a:lstStyle/>
          <a:p>
            <a:r>
              <a:rPr lang="fr-FR" sz="1700" dirty="0">
                <a:solidFill>
                  <a:srgbClr val="000000"/>
                </a:solidFill>
              </a:rPr>
              <a:t>Quatre pollens  de différentes plantes</a:t>
            </a:r>
          </a:p>
          <a:p>
            <a:pPr lvl="1"/>
            <a:r>
              <a:rPr lang="fr-FR" sz="1700" dirty="0">
                <a:solidFill>
                  <a:srgbClr val="000000"/>
                </a:solidFill>
              </a:rPr>
              <a:t>Alpha</a:t>
            </a:r>
          </a:p>
          <a:p>
            <a:pPr lvl="1"/>
            <a:r>
              <a:rPr lang="fr-FR" sz="1700" dirty="0">
                <a:solidFill>
                  <a:srgbClr val="000000"/>
                </a:solidFill>
              </a:rPr>
              <a:t>Bêta</a:t>
            </a:r>
          </a:p>
          <a:p>
            <a:pPr lvl="1"/>
            <a:r>
              <a:rPr lang="fr-FR" sz="1700" dirty="0">
                <a:solidFill>
                  <a:srgbClr val="000000"/>
                </a:solidFill>
              </a:rPr>
              <a:t>Gamma</a:t>
            </a:r>
          </a:p>
          <a:p>
            <a:pPr lvl="1"/>
            <a:r>
              <a:rPr lang="fr-FR" sz="1700" dirty="0">
                <a:solidFill>
                  <a:srgbClr val="000000"/>
                </a:solidFill>
              </a:rPr>
              <a:t>Delta</a:t>
            </a:r>
          </a:p>
          <a:p>
            <a:pPr marL="457200" lvl="1" indent="0">
              <a:buNone/>
            </a:pPr>
            <a:endParaRPr lang="fr-FR" sz="1700" dirty="0">
              <a:solidFill>
                <a:srgbClr val="000000"/>
              </a:solidFill>
            </a:endParaRPr>
          </a:p>
        </p:txBody>
      </p:sp>
    </p:spTree>
    <p:extLst>
      <p:ext uri="{BB962C8B-B14F-4D97-AF65-F5344CB8AC3E}">
        <p14:creationId xmlns:p14="http://schemas.microsoft.com/office/powerpoint/2010/main" val="3877877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Alpha </a:t>
            </a:r>
          </a:p>
        </p:txBody>
      </p:sp>
      <p:sp>
        <p:nvSpPr>
          <p:cNvPr id="3" name="Espace réservé du contenu 2"/>
          <p:cNvSpPr>
            <a:spLocks noGrp="1"/>
          </p:cNvSpPr>
          <p:nvPr>
            <p:ph idx="1"/>
          </p:nvPr>
        </p:nvSpPr>
        <p:spPr>
          <a:xfrm>
            <a:off x="653223" y="3092970"/>
            <a:ext cx="7375161" cy="2693976"/>
          </a:xfrm>
        </p:spPr>
        <p:txBody>
          <a:bodyPr>
            <a:normAutofit/>
          </a:bodyPr>
          <a:lstStyle/>
          <a:p>
            <a:pPr>
              <a:lnSpc>
                <a:spcPct val="90000"/>
              </a:lnSpc>
            </a:pPr>
            <a:r>
              <a:rPr lang="fr-FR" sz="1400" dirty="0">
                <a:solidFill>
                  <a:srgbClr val="000000"/>
                </a:solidFill>
              </a:rPr>
              <a:t>Pollinisation: entomophile </a:t>
            </a:r>
          </a:p>
          <a:p>
            <a:pPr marL="0" indent="0">
              <a:lnSpc>
                <a:spcPct val="90000"/>
              </a:lnSpc>
              <a:buNone/>
            </a:pPr>
            <a:r>
              <a:rPr lang="fr-FR" sz="1400" dirty="0">
                <a:solidFill>
                  <a:srgbClr val="000000"/>
                </a:solidFill>
              </a:rPr>
              <a:t>	</a:t>
            </a:r>
            <a:r>
              <a:rPr lang="fr-FR" sz="1200" dirty="0">
                <a:solidFill>
                  <a:srgbClr val="000000"/>
                </a:solidFill>
              </a:rPr>
              <a:t>(pour fécondation)</a:t>
            </a:r>
            <a:endParaRPr lang="fr-FR" sz="1400" dirty="0">
              <a:solidFill>
                <a:srgbClr val="000000"/>
              </a:solidFill>
            </a:endParaRPr>
          </a:p>
          <a:p>
            <a:pPr lvl="1">
              <a:lnSpc>
                <a:spcPct val="90000"/>
              </a:lnSpc>
            </a:pPr>
            <a:r>
              <a:rPr lang="fr-FR" sz="1400" dirty="0">
                <a:solidFill>
                  <a:srgbClr val="000000"/>
                </a:solidFill>
              </a:rPr>
              <a:t>Insectes (abeille, papillon…)</a:t>
            </a:r>
          </a:p>
          <a:p>
            <a:pPr lvl="1">
              <a:lnSpc>
                <a:spcPct val="90000"/>
              </a:lnSpc>
            </a:pPr>
            <a:r>
              <a:rPr lang="fr-FR" sz="1400" dirty="0">
                <a:solidFill>
                  <a:srgbClr val="000000"/>
                </a:solidFill>
              </a:rPr>
              <a:t>Chauve-souris</a:t>
            </a:r>
          </a:p>
          <a:p>
            <a:pPr lvl="1">
              <a:lnSpc>
                <a:spcPct val="90000"/>
              </a:lnSpc>
            </a:pPr>
            <a:r>
              <a:rPr lang="fr-FR" sz="1400" dirty="0">
                <a:solidFill>
                  <a:srgbClr val="000000"/>
                </a:solidFill>
              </a:rPr>
              <a:t>Oiseaux</a:t>
            </a:r>
          </a:p>
          <a:p>
            <a:pPr lvl="1">
              <a:lnSpc>
                <a:spcPct val="90000"/>
              </a:lnSpc>
            </a:pPr>
            <a:endParaRPr lang="fr-FR" sz="1400" dirty="0">
              <a:solidFill>
                <a:srgbClr val="000000"/>
              </a:solidFill>
            </a:endParaRPr>
          </a:p>
          <a:p>
            <a:pPr>
              <a:lnSpc>
                <a:spcPct val="90000"/>
              </a:lnSpc>
            </a:pPr>
            <a:r>
              <a:rPr lang="fr-FR" sz="1400" dirty="0">
                <a:solidFill>
                  <a:srgbClr val="000000"/>
                </a:solidFill>
              </a:rPr>
              <a:t>Plantes</a:t>
            </a:r>
          </a:p>
          <a:p>
            <a:pPr lvl="1">
              <a:lnSpc>
                <a:spcPct val="90000"/>
              </a:lnSpc>
            </a:pPr>
            <a:r>
              <a:rPr lang="fr-FR" sz="1400" dirty="0">
                <a:solidFill>
                  <a:srgbClr val="000000"/>
                </a:solidFill>
              </a:rPr>
              <a:t>Couleurs vives</a:t>
            </a:r>
          </a:p>
          <a:p>
            <a:pPr lvl="1">
              <a:lnSpc>
                <a:spcPct val="90000"/>
              </a:lnSpc>
            </a:pPr>
            <a:r>
              <a:rPr lang="fr-FR" sz="1400" dirty="0">
                <a:solidFill>
                  <a:srgbClr val="000000"/>
                </a:solidFill>
              </a:rPr>
              <a:t>Odeur agréable</a:t>
            </a:r>
          </a:p>
          <a:p>
            <a:pPr lvl="1">
              <a:lnSpc>
                <a:spcPct val="90000"/>
              </a:lnSpc>
            </a:pPr>
            <a:r>
              <a:rPr lang="fr-FR" sz="1400" dirty="0">
                <a:solidFill>
                  <a:srgbClr val="000000"/>
                </a:solidFill>
              </a:rPr>
              <a:t>Nectar</a:t>
            </a:r>
          </a:p>
          <a:p>
            <a:pPr marL="285750" lvl="1">
              <a:lnSpc>
                <a:spcPct val="90000"/>
              </a:lnSpc>
              <a:buFont typeface="Arial" panose="020B0604020202020204" pitchFamily="34" charset="0"/>
              <a:buChar char="•"/>
            </a:pPr>
            <a:r>
              <a:rPr lang="fr-FR" sz="1400" dirty="0">
                <a:solidFill>
                  <a:srgbClr val="000000"/>
                </a:solidFill>
              </a:rPr>
              <a:t>Nourriture pour animaux</a:t>
            </a:r>
          </a:p>
          <a:p>
            <a:pPr>
              <a:lnSpc>
                <a:spcPct val="90000"/>
              </a:lnSpc>
            </a:pPr>
            <a:endParaRPr lang="fr-FR" sz="1400" dirty="0">
              <a:solidFill>
                <a:srgbClr val="000000"/>
              </a:solidFill>
            </a:endParaRPr>
          </a:p>
        </p:txBody>
      </p:sp>
      <p:pic>
        <p:nvPicPr>
          <p:cNvPr id="11" name="Picture 10" descr="A picture containing animal, tree&#10;&#10;Description automatically generated">
            <a:extLst>
              <a:ext uri="{FF2B5EF4-FFF2-40B4-BE49-F238E27FC236}">
                <a16:creationId xmlns:a16="http://schemas.microsoft.com/office/drawing/2014/main" id="{BC12C0B1-71B8-694E-B8DF-122A9DC4DC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3968" y="3007779"/>
            <a:ext cx="4198636" cy="2718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1"/>
          </a:lnRef>
          <a:fillRef idx="1">
            <a:schemeClr val="lt1"/>
          </a:fillRef>
          <a:effectRef idx="0">
            <a:schemeClr val="accent1"/>
          </a:effectRef>
          <a:fontRef idx="minor">
            <a:schemeClr val="dk1"/>
          </a:fontRef>
        </p:style>
      </p:pic>
      <p:pic>
        <p:nvPicPr>
          <p:cNvPr id="5" name="Picture 4" descr="A close up of a purple flower&#10;&#10;Description automatically generated">
            <a:extLst>
              <a:ext uri="{FF2B5EF4-FFF2-40B4-BE49-F238E27FC236}">
                <a16:creationId xmlns:a16="http://schemas.microsoft.com/office/drawing/2014/main" id="{752331DE-E704-E745-AF53-B5A51F6151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9433" y="4778117"/>
            <a:ext cx="2300258" cy="18965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Bêta (1/3)</a:t>
            </a:r>
          </a:p>
        </p:txBody>
      </p:sp>
      <p:sp>
        <p:nvSpPr>
          <p:cNvPr id="3" name="Espace réservé du contenu 2"/>
          <p:cNvSpPr>
            <a:spLocks noGrp="1"/>
          </p:cNvSpPr>
          <p:nvPr>
            <p:ph idx="1"/>
          </p:nvPr>
        </p:nvSpPr>
        <p:spPr>
          <a:xfrm>
            <a:off x="884419" y="3092970"/>
            <a:ext cx="7375161" cy="2693976"/>
          </a:xfrm>
        </p:spPr>
        <p:txBody>
          <a:bodyPr>
            <a:normAutofit/>
          </a:bodyPr>
          <a:lstStyle/>
          <a:p>
            <a:r>
              <a:rPr lang="fr-FR" sz="1700" dirty="0">
                <a:solidFill>
                  <a:srgbClr val="000000"/>
                </a:solidFill>
              </a:rPr>
              <a:t>Voyage 2</a:t>
            </a:r>
            <a:r>
              <a:rPr lang="fr-FR" sz="1700" baseline="30000" dirty="0">
                <a:solidFill>
                  <a:srgbClr val="000000"/>
                </a:solidFill>
              </a:rPr>
              <a:t>nde</a:t>
            </a:r>
            <a:r>
              <a:rPr lang="fr-FR" sz="1700" dirty="0">
                <a:solidFill>
                  <a:srgbClr val="000000"/>
                </a:solidFill>
              </a:rPr>
              <a:t> classe (le plus usité)</a:t>
            </a:r>
          </a:p>
          <a:p>
            <a:r>
              <a:rPr lang="fr-FR" sz="1700" dirty="0">
                <a:solidFill>
                  <a:srgbClr val="000000"/>
                </a:solidFill>
              </a:rPr>
              <a:t>Anémophile</a:t>
            </a:r>
          </a:p>
          <a:p>
            <a:r>
              <a:rPr lang="fr-FR" sz="1700" dirty="0">
                <a:solidFill>
                  <a:srgbClr val="000000"/>
                </a:solidFill>
              </a:rPr>
              <a:t>Trajet très incertain</a:t>
            </a:r>
          </a:p>
          <a:p>
            <a:r>
              <a:rPr lang="fr-FR" sz="1700" dirty="0">
                <a:solidFill>
                  <a:srgbClr val="000000"/>
                </a:solidFill>
              </a:rPr>
              <a:t>Quantité importante de pollen</a:t>
            </a:r>
          </a:p>
          <a:p>
            <a:r>
              <a:rPr lang="fr-FR" sz="1700" dirty="0">
                <a:solidFill>
                  <a:srgbClr val="000000"/>
                </a:solidFill>
              </a:rPr>
              <a:t>Destinations multiples</a:t>
            </a:r>
          </a:p>
          <a:p>
            <a:pPr marL="0" indent="0">
              <a:buNone/>
            </a:pPr>
            <a:endParaRPr lang="fr-FR" sz="1700" dirty="0">
              <a:solidFill>
                <a:srgbClr val="000000"/>
              </a:solidFill>
            </a:endParaRPr>
          </a:p>
          <a:p>
            <a:r>
              <a:rPr lang="fr-FR" sz="1700" dirty="0">
                <a:solidFill>
                  <a:srgbClr val="000000"/>
                </a:solidFill>
              </a:rPr>
              <a:t>Poumons Anatole</a:t>
            </a:r>
          </a:p>
        </p:txBody>
      </p:sp>
      <p:pic>
        <p:nvPicPr>
          <p:cNvPr id="9" name="Picture 8" descr="A picture containing tree&#10;&#10;Description automatically generated">
            <a:extLst>
              <a:ext uri="{FF2B5EF4-FFF2-40B4-BE49-F238E27FC236}">
                <a16:creationId xmlns:a16="http://schemas.microsoft.com/office/drawing/2014/main" id="{BB7EC053-E762-214D-8F23-F9E4792963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6688" y="2687885"/>
            <a:ext cx="2290068" cy="33730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Bêta</a:t>
            </a:r>
            <a:r>
              <a:rPr lang="en-US" sz="3500" dirty="0">
                <a:solidFill>
                  <a:srgbClr val="FFFFFF"/>
                </a:solidFill>
              </a:rPr>
              <a:t> (2/3)</a:t>
            </a:r>
          </a:p>
        </p:txBody>
      </p:sp>
      <p:pic>
        <p:nvPicPr>
          <p:cNvPr id="7" name="Picture">
            <a:extLst>
              <a:ext uri="{FF2B5EF4-FFF2-40B4-BE49-F238E27FC236}">
                <a16:creationId xmlns:a16="http://schemas.microsoft.com/office/drawing/2014/main" id="{9DF4CC6D-D656-CC42-9DB8-63CD26D9AB1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267744" y="2176976"/>
            <a:ext cx="4964936" cy="45259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fr-FR" sz="3500" dirty="0">
                <a:solidFill>
                  <a:srgbClr val="FFFFFF"/>
                </a:solidFill>
              </a:rPr>
              <a:t>Bêta</a:t>
            </a:r>
            <a:r>
              <a:rPr lang="en-US" sz="3500" dirty="0">
                <a:solidFill>
                  <a:srgbClr val="FFFFFF"/>
                </a:solidFill>
              </a:rPr>
              <a:t> (3/3)</a:t>
            </a:r>
          </a:p>
        </p:txBody>
      </p:sp>
      <p:graphicFrame>
        <p:nvGraphicFramePr>
          <p:cNvPr id="5" name="Espace réservé du contenu 2">
            <a:extLst>
              <a:ext uri="{FF2B5EF4-FFF2-40B4-BE49-F238E27FC236}">
                <a16:creationId xmlns:a16="http://schemas.microsoft.com/office/drawing/2014/main" id="{4FF67F53-8D02-4C7B-A520-064E7D07EC6E}"/>
              </a:ext>
            </a:extLst>
          </p:cNvPr>
          <p:cNvGraphicFramePr>
            <a:graphicFrameLocks noGrp="1"/>
          </p:cNvGraphicFramePr>
          <p:nvPr>
            <p:ph idx="1"/>
            <p:extLst>
              <p:ext uri="{D42A27DB-BD31-4B8C-83A1-F6EECF244321}">
                <p14:modId xmlns:p14="http://schemas.microsoft.com/office/powerpoint/2010/main" val="2264219129"/>
              </p:ext>
            </p:extLst>
          </p:nvPr>
        </p:nvGraphicFramePr>
        <p:xfrm>
          <a:off x="777240" y="2899956"/>
          <a:ext cx="758952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re 1"/>
          <p:cNvSpPr>
            <a:spLocks noGrp="1"/>
          </p:cNvSpPr>
          <p:nvPr>
            <p:ph type="title"/>
          </p:nvPr>
        </p:nvSpPr>
        <p:spPr>
          <a:xfrm>
            <a:off x="884419" y="826680"/>
            <a:ext cx="7375161" cy="1325563"/>
          </a:xfrm>
        </p:spPr>
        <p:txBody>
          <a:bodyPr>
            <a:normAutofit/>
          </a:bodyPr>
          <a:lstStyle/>
          <a:p>
            <a:r>
              <a:rPr lang="en-US" sz="3500" dirty="0">
                <a:solidFill>
                  <a:srgbClr val="FFFFFF"/>
                </a:solidFill>
              </a:rPr>
              <a:t>Gamma (1/2)</a:t>
            </a:r>
          </a:p>
        </p:txBody>
      </p:sp>
      <p:sp>
        <p:nvSpPr>
          <p:cNvPr id="3" name="Espace réservé du contenu 2"/>
          <p:cNvSpPr>
            <a:spLocks noGrp="1"/>
          </p:cNvSpPr>
          <p:nvPr>
            <p:ph idx="1"/>
          </p:nvPr>
        </p:nvSpPr>
        <p:spPr>
          <a:xfrm>
            <a:off x="884419" y="3092970"/>
            <a:ext cx="7375161" cy="2693976"/>
          </a:xfrm>
        </p:spPr>
        <p:txBody>
          <a:bodyPr>
            <a:normAutofit/>
          </a:bodyPr>
          <a:lstStyle/>
          <a:p>
            <a:r>
              <a:rPr lang="fr-FR" sz="1700" dirty="0">
                <a:solidFill>
                  <a:srgbClr val="000000"/>
                </a:solidFill>
              </a:rPr>
              <a:t>Voie anémophile</a:t>
            </a:r>
          </a:p>
          <a:p>
            <a:r>
              <a:rPr lang="fr-FR" sz="1700" dirty="0">
                <a:solidFill>
                  <a:srgbClr val="000000"/>
                </a:solidFill>
              </a:rPr>
              <a:t>Paris</a:t>
            </a:r>
          </a:p>
          <a:p>
            <a:r>
              <a:rPr lang="fr-FR" sz="1700" dirty="0">
                <a:solidFill>
                  <a:srgbClr val="000000"/>
                </a:solidFill>
              </a:rPr>
              <a:t>Lanzoni</a:t>
            </a:r>
          </a:p>
          <a:p>
            <a:r>
              <a:rPr lang="fr-FR" sz="1700" dirty="0">
                <a:solidFill>
                  <a:srgbClr val="000000"/>
                </a:solidFill>
              </a:rPr>
              <a:t>Toit SPSE</a:t>
            </a:r>
          </a:p>
        </p:txBody>
      </p:sp>
      <p:pic>
        <p:nvPicPr>
          <p:cNvPr id="9" name="Picture 8" descr="A picture containing plant&#10;&#10;Description automatically generated">
            <a:extLst>
              <a:ext uri="{FF2B5EF4-FFF2-40B4-BE49-F238E27FC236}">
                <a16:creationId xmlns:a16="http://schemas.microsoft.com/office/drawing/2014/main" id="{B023E04F-15FC-664F-90DF-B2699B8EBC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3085884"/>
            <a:ext cx="3977267" cy="2714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TotalTime>
  <Words>1098</Words>
  <Application>Microsoft Office PowerPoint</Application>
  <PresentationFormat>Affichage à l'écran (4:3)</PresentationFormat>
  <Paragraphs>208</Paragraphs>
  <Slides>24</Slides>
  <Notes>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24</vt:i4>
      </vt:variant>
    </vt:vector>
  </HeadingPairs>
  <TitlesOfParts>
    <vt:vector size="28" baseType="lpstr">
      <vt:lpstr>Arial</vt:lpstr>
      <vt:lpstr>Calibri</vt:lpstr>
      <vt:lpstr>Segoe UI</vt:lpstr>
      <vt:lpstr>Thème Office</vt:lpstr>
      <vt:lpstr>TPE: matière et forme</vt:lpstr>
      <vt:lpstr>Introduction</vt:lpstr>
      <vt:lpstr>Introduction</vt:lpstr>
      <vt:lpstr>Trajets</vt:lpstr>
      <vt:lpstr>Alpha </vt:lpstr>
      <vt:lpstr>Bêta (1/3)</vt:lpstr>
      <vt:lpstr>Bêta (2/3)</vt:lpstr>
      <vt:lpstr>Bêta (3/3)</vt:lpstr>
      <vt:lpstr>Gamma (1/2)</vt:lpstr>
      <vt:lpstr>Lanzoni</vt:lpstr>
      <vt:lpstr>Lanzoni</vt:lpstr>
      <vt:lpstr>Lanzoni</vt:lpstr>
      <vt:lpstr>Gamma (2/3)</vt:lpstr>
      <vt:lpstr>Gamma (3/3)</vt:lpstr>
      <vt:lpstr>Delta</vt:lpstr>
      <vt:lpstr>Alpha, Bêta, Gamma, Delta</vt:lpstr>
      <vt:lpstr>Conclusion</vt:lpstr>
      <vt:lpstr>Présentation PowerPoint</vt:lpstr>
      <vt:lpstr>Sources</vt:lpstr>
      <vt:lpstr>Sources (1/5)</vt:lpstr>
      <vt:lpstr>Sources (2/5)</vt:lpstr>
      <vt:lpstr>Sources (3/5)</vt:lpstr>
      <vt:lpstr>Sources (4/5)</vt:lpstr>
      <vt:lpstr>Sources (5/5)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TPE: matière et forme</dc:title>
  <dc:creator>Sophie Schindler</dc:creator>
  <cp:lastModifiedBy>Utilisateur</cp:lastModifiedBy>
  <cp:revision>48</cp:revision>
  <dcterms:created xsi:type="dcterms:W3CDTF">2019-03-04T21:12:36Z</dcterms:created>
  <dcterms:modified xsi:type="dcterms:W3CDTF">2019-03-17T13:50:04Z</dcterms:modified>
</cp:coreProperties>
</file>